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585" r:id="rId2"/>
    <p:sldId id="630" r:id="rId3"/>
    <p:sldId id="604" r:id="rId4"/>
    <p:sldId id="558" r:id="rId5"/>
    <p:sldId id="607" r:id="rId6"/>
    <p:sldId id="610" r:id="rId7"/>
    <p:sldId id="608" r:id="rId8"/>
    <p:sldId id="611" r:id="rId9"/>
    <p:sldId id="614" r:id="rId10"/>
    <p:sldId id="616" r:id="rId11"/>
    <p:sldId id="615" r:id="rId12"/>
    <p:sldId id="625" r:id="rId13"/>
    <p:sldId id="613" r:id="rId14"/>
    <p:sldId id="594" r:id="rId15"/>
    <p:sldId id="612" r:id="rId16"/>
    <p:sldId id="602" r:id="rId17"/>
    <p:sldId id="600" r:id="rId18"/>
    <p:sldId id="620" r:id="rId19"/>
    <p:sldId id="619" r:id="rId20"/>
    <p:sldId id="626" r:id="rId21"/>
    <p:sldId id="618" r:id="rId22"/>
    <p:sldId id="628" r:id="rId23"/>
    <p:sldId id="631" r:id="rId24"/>
    <p:sldId id="632" r:id="rId25"/>
    <p:sldId id="633" r:id="rId26"/>
    <p:sldId id="621" r:id="rId27"/>
    <p:sldId id="623" r:id="rId28"/>
  </p:sldIdLst>
  <p:sldSz cx="9144000" cy="6858000" type="screen4x3"/>
  <p:notesSz cx="6877050" cy="100028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5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06C"/>
    <a:srgbClr val="FFCCFF"/>
    <a:srgbClr val="99FF66"/>
    <a:srgbClr val="CCFFFF"/>
    <a:srgbClr val="009900"/>
    <a:srgbClr val="26AAD9"/>
    <a:srgbClr val="F8DED4"/>
    <a:srgbClr val="9A8F83"/>
    <a:srgbClr val="26AA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90595" autoAdjust="0"/>
  </p:normalViewPr>
  <p:slideViewPr>
    <p:cSldViewPr snapToGrid="0" snapToObjects="1" showGuides="1">
      <p:cViewPr varScale="1">
        <p:scale>
          <a:sx n="184" d="100"/>
          <a:sy n="184" d="100"/>
        </p:scale>
        <p:origin x="1096" y="176"/>
      </p:cViewPr>
      <p:guideLst>
        <p:guide orient="horz" pos="2160"/>
        <p:guide pos="2856"/>
      </p:guideLst>
    </p:cSldViewPr>
  </p:slideViewPr>
  <p:notesTextViewPr>
    <p:cViewPr>
      <p:scale>
        <a:sx n="100" d="100"/>
        <a:sy n="100" d="100"/>
      </p:scale>
      <p:origin x="0" y="0"/>
    </p:cViewPr>
  </p:notesTextViewPr>
  <p:sorterViewPr>
    <p:cViewPr varScale="1">
      <p:scale>
        <a:sx n="190" d="100"/>
        <a:sy n="190" d="100"/>
      </p:scale>
      <p:origin x="0" y="0"/>
    </p:cViewPr>
  </p:sorterViewPr>
  <p:notesViewPr>
    <p:cSldViewPr snapToGrid="0" snapToObjects="1">
      <p:cViewPr varScale="1">
        <p:scale>
          <a:sx n="47" d="100"/>
          <a:sy n="47" d="100"/>
        </p:scale>
        <p:origin x="2792"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F:\VDGH%20AG%20LSR_komplett\Erhebungen\LSR%20Erhebungen%202020\Q4%202020\Quartalsdaten%20aufger&#228;umt%20bis%20Q4_2020.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F:\VDGH%20AG%20LSR_komplett\Erhebungen\LSR%20Erhebungen%202020\Q4%202020\Quartalsdaten%20aufger&#228;umt%20bis%20Q4_2020.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F:\VDGH%20AG%20LSR_komplett\Besprechungen\Besprechungen%202020_2021\LSR%20MAFO%2024.03.2021\Leitpanel%20Q4%202020_Summary_final.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F:\VDGH%20AG%20LSR_komplett\Besprechungen\Besprechungen%202020_2021\MedTech%20Forum%2022.4.2021\Major%20LSR%20BioResearch%20Playe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'NEUES AUFGERÄUMTES FORMAT'!$Q$1</c:f>
              <c:strCache>
                <c:ptCount val="1"/>
                <c:pt idx="0">
                  <c:v>Germany LSR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'NEUES AUFGERÄUMTES FORMAT'!$P$2:$P$42</c:f>
              <c:strCache>
                <c:ptCount val="41"/>
                <c:pt idx="0">
                  <c:v>Q4 2010</c:v>
                </c:pt>
                <c:pt idx="1">
                  <c:v>Q1 2011</c:v>
                </c:pt>
                <c:pt idx="2">
                  <c:v>Q2 2011</c:v>
                </c:pt>
                <c:pt idx="3">
                  <c:v>Q3 2011</c:v>
                </c:pt>
                <c:pt idx="4">
                  <c:v>Q4 2011</c:v>
                </c:pt>
                <c:pt idx="5">
                  <c:v>Q1 2012</c:v>
                </c:pt>
                <c:pt idx="6">
                  <c:v>Q2 2012</c:v>
                </c:pt>
                <c:pt idx="7">
                  <c:v>Q3 2012</c:v>
                </c:pt>
                <c:pt idx="8">
                  <c:v>Q4 2012</c:v>
                </c:pt>
                <c:pt idx="9">
                  <c:v>Q1 2013</c:v>
                </c:pt>
                <c:pt idx="10">
                  <c:v>Q2 2013</c:v>
                </c:pt>
                <c:pt idx="11">
                  <c:v>Q3 2013</c:v>
                </c:pt>
                <c:pt idx="12">
                  <c:v>Q4 2013</c:v>
                </c:pt>
                <c:pt idx="13">
                  <c:v>Q1 2014</c:v>
                </c:pt>
                <c:pt idx="14">
                  <c:v>Q2 2014</c:v>
                </c:pt>
                <c:pt idx="15">
                  <c:v>Q3 2014</c:v>
                </c:pt>
                <c:pt idx="16">
                  <c:v>Q4 2014</c:v>
                </c:pt>
                <c:pt idx="17">
                  <c:v>Q1 2015</c:v>
                </c:pt>
                <c:pt idx="18">
                  <c:v>Q2 2015</c:v>
                </c:pt>
                <c:pt idx="19">
                  <c:v>Q3 2015</c:v>
                </c:pt>
                <c:pt idx="20">
                  <c:v>Q4 2015</c:v>
                </c:pt>
                <c:pt idx="21">
                  <c:v>Q1 2016</c:v>
                </c:pt>
                <c:pt idx="22">
                  <c:v>Q2 2016</c:v>
                </c:pt>
                <c:pt idx="23">
                  <c:v>Q3 2016</c:v>
                </c:pt>
                <c:pt idx="24">
                  <c:v>Q4 2016</c:v>
                </c:pt>
                <c:pt idx="25">
                  <c:v>Q1 2017</c:v>
                </c:pt>
                <c:pt idx="26">
                  <c:v>Q2 2017</c:v>
                </c:pt>
                <c:pt idx="27">
                  <c:v>Q3 2017</c:v>
                </c:pt>
                <c:pt idx="28">
                  <c:v>Q4 2017</c:v>
                </c:pt>
                <c:pt idx="29">
                  <c:v>Q1 2018</c:v>
                </c:pt>
                <c:pt idx="30">
                  <c:v>Q2 2018</c:v>
                </c:pt>
                <c:pt idx="31">
                  <c:v>Q3 2018</c:v>
                </c:pt>
                <c:pt idx="32">
                  <c:v>Q4 2018</c:v>
                </c:pt>
                <c:pt idx="33">
                  <c:v>Q1 2019</c:v>
                </c:pt>
                <c:pt idx="34">
                  <c:v>Q2 2019</c:v>
                </c:pt>
                <c:pt idx="35">
                  <c:v>Q3 2019</c:v>
                </c:pt>
                <c:pt idx="36">
                  <c:v>Q4 2019</c:v>
                </c:pt>
                <c:pt idx="37">
                  <c:v>Q1 2020</c:v>
                </c:pt>
                <c:pt idx="38">
                  <c:v>Q2 2020</c:v>
                </c:pt>
                <c:pt idx="39">
                  <c:v>Q3 2020</c:v>
                </c:pt>
                <c:pt idx="40">
                  <c:v>Q4 2020</c:v>
                </c:pt>
              </c:strCache>
            </c:strRef>
          </c:cat>
          <c:val>
            <c:numRef>
              <c:f>'NEUES AUFGERÄUMTES FORMAT'!$Q$2:$Q$42</c:f>
              <c:numCache>
                <c:formatCode>0.00</c:formatCode>
                <c:ptCount val="41"/>
                <c:pt idx="0">
                  <c:v>-2.8655915555795701</c:v>
                </c:pt>
                <c:pt idx="1">
                  <c:v>10.24</c:v>
                </c:pt>
                <c:pt idx="2">
                  <c:v>4.5891951327651412</c:v>
                </c:pt>
                <c:pt idx="3">
                  <c:v>3.01</c:v>
                </c:pt>
                <c:pt idx="4">
                  <c:v>4.07</c:v>
                </c:pt>
                <c:pt idx="5">
                  <c:v>1.92</c:v>
                </c:pt>
                <c:pt idx="6">
                  <c:v>-3.6</c:v>
                </c:pt>
                <c:pt idx="7">
                  <c:v>-2.9</c:v>
                </c:pt>
                <c:pt idx="8">
                  <c:v>-2.7</c:v>
                </c:pt>
                <c:pt idx="9">
                  <c:v>-7.8</c:v>
                </c:pt>
                <c:pt idx="10">
                  <c:v>2.8</c:v>
                </c:pt>
                <c:pt idx="11">
                  <c:v>0.9</c:v>
                </c:pt>
                <c:pt idx="12">
                  <c:v>5.7</c:v>
                </c:pt>
                <c:pt idx="13">
                  <c:v>7.1</c:v>
                </c:pt>
                <c:pt idx="14">
                  <c:v>1.3</c:v>
                </c:pt>
                <c:pt idx="15">
                  <c:v>1</c:v>
                </c:pt>
                <c:pt idx="16">
                  <c:v>5.4</c:v>
                </c:pt>
                <c:pt idx="17">
                  <c:v>7.7</c:v>
                </c:pt>
                <c:pt idx="18">
                  <c:v>13.6</c:v>
                </c:pt>
                <c:pt idx="19">
                  <c:v>11.2</c:v>
                </c:pt>
                <c:pt idx="20">
                  <c:v>6.2</c:v>
                </c:pt>
                <c:pt idx="21">
                  <c:v>5.8</c:v>
                </c:pt>
                <c:pt idx="22">
                  <c:v>6.1</c:v>
                </c:pt>
                <c:pt idx="23">
                  <c:v>1.1000000000000001</c:v>
                </c:pt>
                <c:pt idx="24">
                  <c:v>1.3</c:v>
                </c:pt>
                <c:pt idx="25">
                  <c:v>1.5</c:v>
                </c:pt>
                <c:pt idx="26" formatCode="General">
                  <c:v>-0.4</c:v>
                </c:pt>
                <c:pt idx="27" formatCode="General">
                  <c:v>9.4</c:v>
                </c:pt>
                <c:pt idx="28" formatCode="General">
                  <c:v>8.1999999999999993</c:v>
                </c:pt>
                <c:pt idx="29" formatCode="General">
                  <c:v>5.5</c:v>
                </c:pt>
                <c:pt idx="30" formatCode="0.0">
                  <c:v>9</c:v>
                </c:pt>
                <c:pt idx="31" formatCode="General">
                  <c:v>8.1</c:v>
                </c:pt>
                <c:pt idx="32" formatCode="General">
                  <c:v>3.6</c:v>
                </c:pt>
                <c:pt idx="33" formatCode="General">
                  <c:v>1.7</c:v>
                </c:pt>
                <c:pt idx="34" formatCode="General">
                  <c:v>-4.3</c:v>
                </c:pt>
                <c:pt idx="35" formatCode="General">
                  <c:v>0.1</c:v>
                </c:pt>
                <c:pt idx="36" formatCode="General">
                  <c:v>-3.2</c:v>
                </c:pt>
                <c:pt idx="37" formatCode="General">
                  <c:v>11.3</c:v>
                </c:pt>
                <c:pt idx="38" formatCode="General">
                  <c:v>13.7</c:v>
                </c:pt>
                <c:pt idx="39" formatCode="General">
                  <c:v>17.3</c:v>
                </c:pt>
                <c:pt idx="40" formatCode="General">
                  <c:v>41</c:v>
                </c:pt>
              </c:numCache>
            </c:numRef>
          </c:val>
          <c:smooth val="0"/>
          <c:extLst>
            <c:ext xmlns:c16="http://schemas.microsoft.com/office/drawing/2014/chart" uri="{C3380CC4-5D6E-409C-BE32-E72D297353CC}">
              <c16:uniqueId val="{00000000-5D9D-42DD-901E-FAE95EA88153}"/>
            </c:ext>
          </c:extLst>
        </c:ser>
        <c:dLbls>
          <c:showLegendKey val="0"/>
          <c:showVal val="0"/>
          <c:showCatName val="0"/>
          <c:showSerName val="0"/>
          <c:showPercent val="0"/>
          <c:showBubbleSize val="0"/>
        </c:dLbls>
        <c:marker val="1"/>
        <c:smooth val="0"/>
        <c:axId val="616733456"/>
        <c:axId val="616727880"/>
      </c:lineChart>
      <c:catAx>
        <c:axId val="61673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16727880"/>
        <c:crosses val="autoZero"/>
        <c:auto val="1"/>
        <c:lblAlgn val="ctr"/>
        <c:lblOffset val="100"/>
        <c:noMultiLvlLbl val="0"/>
      </c:catAx>
      <c:valAx>
        <c:axId val="6167278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16733456"/>
        <c:crosses val="autoZero"/>
        <c:crossBetween val="between"/>
      </c:valAx>
      <c:spPr>
        <a:noFill/>
        <a:ln>
          <a:noFill/>
        </a:ln>
        <a:effectLst/>
      </c:spPr>
    </c:plotArea>
    <c:legend>
      <c:legendPos val="b"/>
      <c:layout>
        <c:manualLayout>
          <c:xMode val="edge"/>
          <c:yMode val="edge"/>
          <c:x val="0.44875474513054292"/>
          <c:y val="7.8059785143281935E-2"/>
          <c:w val="0.35301682552838792"/>
          <c:h val="0.2945543637367685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1273125608034E-2"/>
          <c:y val="2.6387647422799511E-2"/>
          <c:w val="0.93152974915558928"/>
          <c:h val="0.8465009771740617"/>
        </c:manualLayout>
      </c:layout>
      <c:lineChart>
        <c:grouping val="standard"/>
        <c:varyColors val="0"/>
        <c:ser>
          <c:idx val="1"/>
          <c:order val="0"/>
          <c:tx>
            <c:strRef>
              <c:f>'NEUES AUFGERÄUMTES FORMAT'!$AJ$7</c:f>
              <c:strCache>
                <c:ptCount val="1"/>
                <c:pt idx="0">
                  <c:v>LSR Germany Cons.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'NEUES AUFGERÄUMTES FORMAT'!$AH$8:$AH$42</c:f>
              <c:strCache>
                <c:ptCount val="35"/>
                <c:pt idx="0">
                  <c:v>Q2 2012</c:v>
                </c:pt>
                <c:pt idx="1">
                  <c:v>Q3 2012</c:v>
                </c:pt>
                <c:pt idx="2">
                  <c:v>Q4 2012</c:v>
                </c:pt>
                <c:pt idx="3">
                  <c:v>Q1 2013</c:v>
                </c:pt>
                <c:pt idx="4">
                  <c:v>Q2 2013</c:v>
                </c:pt>
                <c:pt idx="5">
                  <c:v>Q3 2013</c:v>
                </c:pt>
                <c:pt idx="6">
                  <c:v>Q4 2013</c:v>
                </c:pt>
                <c:pt idx="7">
                  <c:v>Q1 2014</c:v>
                </c:pt>
                <c:pt idx="8">
                  <c:v>Q2 2014</c:v>
                </c:pt>
                <c:pt idx="9">
                  <c:v>Q3 2014</c:v>
                </c:pt>
                <c:pt idx="10">
                  <c:v>Q4 2014</c:v>
                </c:pt>
                <c:pt idx="11">
                  <c:v>Q1 2015</c:v>
                </c:pt>
                <c:pt idx="12">
                  <c:v>Q2 2015</c:v>
                </c:pt>
                <c:pt idx="13">
                  <c:v>Q3 2015</c:v>
                </c:pt>
                <c:pt idx="14">
                  <c:v>Q4 2015</c:v>
                </c:pt>
                <c:pt idx="15">
                  <c:v>Q1 2016</c:v>
                </c:pt>
                <c:pt idx="16">
                  <c:v>Q2 2016</c:v>
                </c:pt>
                <c:pt idx="17">
                  <c:v>Q3 2016</c:v>
                </c:pt>
                <c:pt idx="18">
                  <c:v>Q4 2016</c:v>
                </c:pt>
                <c:pt idx="19">
                  <c:v>Q1 2017</c:v>
                </c:pt>
                <c:pt idx="20">
                  <c:v>Q2 2017</c:v>
                </c:pt>
                <c:pt idx="21">
                  <c:v>Q3 2017</c:v>
                </c:pt>
                <c:pt idx="22">
                  <c:v>Q4 2017</c:v>
                </c:pt>
                <c:pt idx="23">
                  <c:v>Q1 2018</c:v>
                </c:pt>
                <c:pt idx="24">
                  <c:v>Q2 2018</c:v>
                </c:pt>
                <c:pt idx="25">
                  <c:v>Q3 2018</c:v>
                </c:pt>
                <c:pt idx="26">
                  <c:v>Q4 2018</c:v>
                </c:pt>
                <c:pt idx="27">
                  <c:v>Q1 2019</c:v>
                </c:pt>
                <c:pt idx="28">
                  <c:v>Q2 2019</c:v>
                </c:pt>
                <c:pt idx="29">
                  <c:v>Q3 2019</c:v>
                </c:pt>
                <c:pt idx="30">
                  <c:v>Q4 2019</c:v>
                </c:pt>
                <c:pt idx="31">
                  <c:v>Q1 2020</c:v>
                </c:pt>
                <c:pt idx="32">
                  <c:v>Q2 2020</c:v>
                </c:pt>
                <c:pt idx="33">
                  <c:v>Q3 2020</c:v>
                </c:pt>
                <c:pt idx="34">
                  <c:v>Q4 2020</c:v>
                </c:pt>
              </c:strCache>
            </c:strRef>
          </c:cat>
          <c:val>
            <c:numRef>
              <c:f>'NEUES AUFGERÄUMTES FORMAT'!$AJ$8:$AJ$42</c:f>
              <c:numCache>
                <c:formatCode>0.00</c:formatCode>
                <c:ptCount val="35"/>
                <c:pt idx="0">
                  <c:v>-1.5</c:v>
                </c:pt>
                <c:pt idx="1">
                  <c:v>0.1</c:v>
                </c:pt>
                <c:pt idx="2">
                  <c:v>7.6</c:v>
                </c:pt>
                <c:pt idx="3">
                  <c:v>-1.9</c:v>
                </c:pt>
                <c:pt idx="4">
                  <c:v>3.9</c:v>
                </c:pt>
                <c:pt idx="5">
                  <c:v>3</c:v>
                </c:pt>
                <c:pt idx="6">
                  <c:v>2.5</c:v>
                </c:pt>
                <c:pt idx="7">
                  <c:v>3.1</c:v>
                </c:pt>
                <c:pt idx="8">
                  <c:v>0.6</c:v>
                </c:pt>
                <c:pt idx="9">
                  <c:v>1.8</c:v>
                </c:pt>
                <c:pt idx="10">
                  <c:v>6.2</c:v>
                </c:pt>
                <c:pt idx="11">
                  <c:v>10.5</c:v>
                </c:pt>
                <c:pt idx="12">
                  <c:v>12.8</c:v>
                </c:pt>
                <c:pt idx="13">
                  <c:v>6.9</c:v>
                </c:pt>
                <c:pt idx="14">
                  <c:v>6.1</c:v>
                </c:pt>
                <c:pt idx="15">
                  <c:v>4</c:v>
                </c:pt>
                <c:pt idx="16">
                  <c:v>6.4</c:v>
                </c:pt>
                <c:pt idx="17">
                  <c:v>1.4</c:v>
                </c:pt>
                <c:pt idx="18">
                  <c:v>1.7</c:v>
                </c:pt>
                <c:pt idx="19">
                  <c:v>1.7</c:v>
                </c:pt>
                <c:pt idx="20">
                  <c:v>-0.3</c:v>
                </c:pt>
                <c:pt idx="21">
                  <c:v>5.6</c:v>
                </c:pt>
                <c:pt idx="22">
                  <c:v>6.9</c:v>
                </c:pt>
                <c:pt idx="23">
                  <c:v>5.6</c:v>
                </c:pt>
                <c:pt idx="24">
                  <c:v>8.8000000000000007</c:v>
                </c:pt>
                <c:pt idx="25">
                  <c:v>5.7</c:v>
                </c:pt>
                <c:pt idx="26">
                  <c:v>3.9</c:v>
                </c:pt>
                <c:pt idx="27">
                  <c:v>0</c:v>
                </c:pt>
                <c:pt idx="28">
                  <c:v>0.5</c:v>
                </c:pt>
                <c:pt idx="29">
                  <c:v>8.4</c:v>
                </c:pt>
                <c:pt idx="30">
                  <c:v>2.9</c:v>
                </c:pt>
                <c:pt idx="31">
                  <c:v>15.5</c:v>
                </c:pt>
                <c:pt idx="32">
                  <c:v>4.9000000000000004</c:v>
                </c:pt>
                <c:pt idx="33">
                  <c:v>22.3</c:v>
                </c:pt>
                <c:pt idx="34">
                  <c:v>44.8</c:v>
                </c:pt>
              </c:numCache>
            </c:numRef>
          </c:val>
          <c:smooth val="0"/>
          <c:extLst>
            <c:ext xmlns:c16="http://schemas.microsoft.com/office/drawing/2014/chart" uri="{C3380CC4-5D6E-409C-BE32-E72D297353CC}">
              <c16:uniqueId val="{00000000-5CE4-41E6-BFC7-44A55B127413}"/>
            </c:ext>
          </c:extLst>
        </c:ser>
        <c:ser>
          <c:idx val="2"/>
          <c:order val="1"/>
          <c:tx>
            <c:strRef>
              <c:f>'NEUES AUFGERÄUMTES FORMAT'!$AK$7</c:f>
              <c:strCache>
                <c:ptCount val="1"/>
                <c:pt idx="0">
                  <c:v>LSR Germany Instr. &amp; Service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'NEUES AUFGERÄUMTES FORMAT'!$AH$8:$AH$42</c:f>
              <c:strCache>
                <c:ptCount val="35"/>
                <c:pt idx="0">
                  <c:v>Q2 2012</c:v>
                </c:pt>
                <c:pt idx="1">
                  <c:v>Q3 2012</c:v>
                </c:pt>
                <c:pt idx="2">
                  <c:v>Q4 2012</c:v>
                </c:pt>
                <c:pt idx="3">
                  <c:v>Q1 2013</c:v>
                </c:pt>
                <c:pt idx="4">
                  <c:v>Q2 2013</c:v>
                </c:pt>
                <c:pt idx="5">
                  <c:v>Q3 2013</c:v>
                </c:pt>
                <c:pt idx="6">
                  <c:v>Q4 2013</c:v>
                </c:pt>
                <c:pt idx="7">
                  <c:v>Q1 2014</c:v>
                </c:pt>
                <c:pt idx="8">
                  <c:v>Q2 2014</c:v>
                </c:pt>
                <c:pt idx="9">
                  <c:v>Q3 2014</c:v>
                </c:pt>
                <c:pt idx="10">
                  <c:v>Q4 2014</c:v>
                </c:pt>
                <c:pt idx="11">
                  <c:v>Q1 2015</c:v>
                </c:pt>
                <c:pt idx="12">
                  <c:v>Q2 2015</c:v>
                </c:pt>
                <c:pt idx="13">
                  <c:v>Q3 2015</c:v>
                </c:pt>
                <c:pt idx="14">
                  <c:v>Q4 2015</c:v>
                </c:pt>
                <c:pt idx="15">
                  <c:v>Q1 2016</c:v>
                </c:pt>
                <c:pt idx="16">
                  <c:v>Q2 2016</c:v>
                </c:pt>
                <c:pt idx="17">
                  <c:v>Q3 2016</c:v>
                </c:pt>
                <c:pt idx="18">
                  <c:v>Q4 2016</c:v>
                </c:pt>
                <c:pt idx="19">
                  <c:v>Q1 2017</c:v>
                </c:pt>
                <c:pt idx="20">
                  <c:v>Q2 2017</c:v>
                </c:pt>
                <c:pt idx="21">
                  <c:v>Q3 2017</c:v>
                </c:pt>
                <c:pt idx="22">
                  <c:v>Q4 2017</c:v>
                </c:pt>
                <c:pt idx="23">
                  <c:v>Q1 2018</c:v>
                </c:pt>
                <c:pt idx="24">
                  <c:v>Q2 2018</c:v>
                </c:pt>
                <c:pt idx="25">
                  <c:v>Q3 2018</c:v>
                </c:pt>
                <c:pt idx="26">
                  <c:v>Q4 2018</c:v>
                </c:pt>
                <c:pt idx="27">
                  <c:v>Q1 2019</c:v>
                </c:pt>
                <c:pt idx="28">
                  <c:v>Q2 2019</c:v>
                </c:pt>
                <c:pt idx="29">
                  <c:v>Q3 2019</c:v>
                </c:pt>
                <c:pt idx="30">
                  <c:v>Q4 2019</c:v>
                </c:pt>
                <c:pt idx="31">
                  <c:v>Q1 2020</c:v>
                </c:pt>
                <c:pt idx="32">
                  <c:v>Q2 2020</c:v>
                </c:pt>
                <c:pt idx="33">
                  <c:v>Q3 2020</c:v>
                </c:pt>
                <c:pt idx="34">
                  <c:v>Q4 2020</c:v>
                </c:pt>
              </c:strCache>
            </c:strRef>
          </c:cat>
          <c:val>
            <c:numRef>
              <c:f>'NEUES AUFGERÄUMTES FORMAT'!$AK$8:$AK$42</c:f>
              <c:numCache>
                <c:formatCode>0.00</c:formatCode>
                <c:ptCount val="35"/>
                <c:pt idx="0">
                  <c:v>-8</c:v>
                </c:pt>
                <c:pt idx="1">
                  <c:v>-7.4</c:v>
                </c:pt>
                <c:pt idx="2">
                  <c:v>-11.5</c:v>
                </c:pt>
                <c:pt idx="3">
                  <c:v>-18</c:v>
                </c:pt>
                <c:pt idx="4">
                  <c:v>-2.2000000000000002</c:v>
                </c:pt>
                <c:pt idx="5">
                  <c:v>-4</c:v>
                </c:pt>
                <c:pt idx="6">
                  <c:v>11.2</c:v>
                </c:pt>
                <c:pt idx="7">
                  <c:v>15.7</c:v>
                </c:pt>
                <c:pt idx="8">
                  <c:v>5.7</c:v>
                </c:pt>
                <c:pt idx="9">
                  <c:v>0.4</c:v>
                </c:pt>
                <c:pt idx="10">
                  <c:v>12.5</c:v>
                </c:pt>
                <c:pt idx="11">
                  <c:v>-1.3</c:v>
                </c:pt>
                <c:pt idx="12">
                  <c:v>18.600000000000001</c:v>
                </c:pt>
                <c:pt idx="13">
                  <c:v>22.4</c:v>
                </c:pt>
                <c:pt idx="14">
                  <c:v>8.3000000000000007</c:v>
                </c:pt>
                <c:pt idx="15">
                  <c:v>5.9</c:v>
                </c:pt>
                <c:pt idx="16">
                  <c:v>3.5</c:v>
                </c:pt>
                <c:pt idx="17">
                  <c:v>0.3</c:v>
                </c:pt>
                <c:pt idx="18">
                  <c:v>1.2</c:v>
                </c:pt>
                <c:pt idx="19">
                  <c:v>1.8</c:v>
                </c:pt>
                <c:pt idx="20">
                  <c:v>0.3</c:v>
                </c:pt>
                <c:pt idx="21">
                  <c:v>15.4</c:v>
                </c:pt>
                <c:pt idx="22">
                  <c:v>15.6</c:v>
                </c:pt>
                <c:pt idx="23">
                  <c:v>0.9</c:v>
                </c:pt>
                <c:pt idx="24">
                  <c:v>9.6999999999999993</c:v>
                </c:pt>
                <c:pt idx="25">
                  <c:v>16.899999999999999</c:v>
                </c:pt>
                <c:pt idx="26">
                  <c:v>9.4</c:v>
                </c:pt>
                <c:pt idx="27">
                  <c:v>1.8</c:v>
                </c:pt>
                <c:pt idx="28">
                  <c:v>-10.4</c:v>
                </c:pt>
                <c:pt idx="29">
                  <c:v>-3.8</c:v>
                </c:pt>
                <c:pt idx="30">
                  <c:v>-8.3000000000000007</c:v>
                </c:pt>
                <c:pt idx="31">
                  <c:v>8.4</c:v>
                </c:pt>
                <c:pt idx="32">
                  <c:v>24</c:v>
                </c:pt>
                <c:pt idx="33">
                  <c:v>9.8000000000000007</c:v>
                </c:pt>
                <c:pt idx="34">
                  <c:v>38.5</c:v>
                </c:pt>
              </c:numCache>
            </c:numRef>
          </c:val>
          <c:smooth val="0"/>
          <c:extLst>
            <c:ext xmlns:c16="http://schemas.microsoft.com/office/drawing/2014/chart" uri="{C3380CC4-5D6E-409C-BE32-E72D297353CC}">
              <c16:uniqueId val="{00000001-5CE4-41E6-BFC7-44A55B127413}"/>
            </c:ext>
          </c:extLst>
        </c:ser>
        <c:dLbls>
          <c:showLegendKey val="0"/>
          <c:showVal val="0"/>
          <c:showCatName val="0"/>
          <c:showSerName val="0"/>
          <c:showPercent val="0"/>
          <c:showBubbleSize val="0"/>
        </c:dLbls>
        <c:marker val="1"/>
        <c:smooth val="0"/>
        <c:axId val="616776424"/>
        <c:axId val="616777080"/>
      </c:lineChart>
      <c:catAx>
        <c:axId val="61677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16777080"/>
        <c:crosses val="autoZero"/>
        <c:auto val="1"/>
        <c:lblAlgn val="ctr"/>
        <c:lblOffset val="100"/>
        <c:noMultiLvlLbl val="0"/>
      </c:catAx>
      <c:valAx>
        <c:axId val="6167770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16776424"/>
        <c:crosses val="autoZero"/>
        <c:crossBetween val="between"/>
      </c:valAx>
      <c:spPr>
        <a:noFill/>
        <a:ln>
          <a:noFill/>
        </a:ln>
        <a:effectLst/>
      </c:spPr>
    </c:plotArea>
    <c:legend>
      <c:legendPos val="b"/>
      <c:layout>
        <c:manualLayout>
          <c:xMode val="edge"/>
          <c:yMode val="edge"/>
          <c:x val="0.44791407427387919"/>
          <c:y val="0.13183663428258219"/>
          <c:w val="0.41298884611219611"/>
          <c:h val="0.2065278053081973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Growth 2020 vs. 2019</a:t>
            </a:r>
          </a:p>
        </c:rich>
      </c:tx>
      <c:overlay val="1"/>
    </c:title>
    <c:autoTitleDeleted val="0"/>
    <c:plotArea>
      <c:layout>
        <c:manualLayout>
          <c:layoutTarget val="inner"/>
          <c:xMode val="edge"/>
          <c:yMode val="edge"/>
          <c:x val="8.9448991289881874E-2"/>
          <c:y val="0.14463535587463333"/>
          <c:w val="0.88651394303867359"/>
          <c:h val="0.70481840358190517"/>
        </c:manualLayout>
      </c:layout>
      <c:barChart>
        <c:barDir val="col"/>
        <c:grouping val="clustered"/>
        <c:varyColors val="0"/>
        <c:ser>
          <c:idx val="0"/>
          <c:order val="0"/>
          <c:tx>
            <c:strRef>
              <c:f>Charts!$B$6</c:f>
              <c:strCache>
                <c:ptCount val="1"/>
                <c:pt idx="0">
                  <c:v>Reagents/Consumables</c:v>
                </c:pt>
              </c:strCache>
            </c:strRef>
          </c:tx>
          <c:spPr>
            <a:solidFill>
              <a:schemeClr val="tx2">
                <a:lumMod val="40000"/>
                <a:lumOff val="60000"/>
              </a:schemeClr>
            </a:solidFill>
          </c:spPr>
          <c:invertIfNegative val="0"/>
          <c:dPt>
            <c:idx val="0"/>
            <c:invertIfNegative val="0"/>
            <c:bubble3D val="0"/>
            <c:extLst>
              <c:ext xmlns:c16="http://schemas.microsoft.com/office/drawing/2014/chart" uri="{C3380CC4-5D6E-409C-BE32-E72D297353CC}">
                <c16:uniqueId val="{00000000-8E81-4D0A-94E3-95AFAD4B69B7}"/>
              </c:ext>
            </c:extLst>
          </c:dPt>
          <c:dPt>
            <c:idx val="1"/>
            <c:invertIfNegative val="0"/>
            <c:bubble3D val="0"/>
            <c:extLst>
              <c:ext xmlns:c16="http://schemas.microsoft.com/office/drawing/2014/chart" uri="{C3380CC4-5D6E-409C-BE32-E72D297353CC}">
                <c16:uniqueId val="{00000001-8E81-4D0A-94E3-95AFAD4B69B7}"/>
              </c:ext>
            </c:extLst>
          </c:dPt>
          <c:dPt>
            <c:idx val="2"/>
            <c:invertIfNegative val="0"/>
            <c:bubble3D val="0"/>
            <c:extLst>
              <c:ext xmlns:c16="http://schemas.microsoft.com/office/drawing/2014/chart" uri="{C3380CC4-5D6E-409C-BE32-E72D297353CC}">
                <c16:uniqueId val="{00000002-8E81-4D0A-94E3-95AFAD4B69B7}"/>
              </c:ext>
            </c:extLst>
          </c:dPt>
          <c:dLbls>
            <c:dLbl>
              <c:idx val="0"/>
              <c:layout>
                <c:manualLayout>
                  <c:x val="0"/>
                  <c:y val="1.5686274509803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81-4D0A-94E3-95AFAD4B69B7}"/>
                </c:ext>
              </c:extLst>
            </c:dLbl>
            <c:dLbl>
              <c:idx val="1"/>
              <c:layout>
                <c:manualLayout>
                  <c:x val="0"/>
                  <c:y val="6.27450980392156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81-4D0A-94E3-95AFAD4B69B7}"/>
                </c:ext>
              </c:extLst>
            </c:dLbl>
            <c:spPr>
              <a:noFill/>
              <a:ln>
                <a:noFill/>
              </a:ln>
              <a:effectLst/>
            </c:spPr>
            <c:txPr>
              <a:bodyPr/>
              <a:lstStyle/>
              <a:p>
                <a:pPr>
                  <a:defRPr sz="9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Charts!$E$4:$H$4</c:f>
              <c:strCache>
                <c:ptCount val="4"/>
                <c:pt idx="0">
                  <c:v>Q1</c:v>
                </c:pt>
                <c:pt idx="1">
                  <c:v>Q2</c:v>
                </c:pt>
                <c:pt idx="2">
                  <c:v>Q3</c:v>
                </c:pt>
                <c:pt idx="3">
                  <c:v>Q4</c:v>
                </c:pt>
              </c:strCache>
            </c:strRef>
          </c:cat>
          <c:val>
            <c:numRef>
              <c:f>Charts!$E$6:$H$6</c:f>
              <c:numCache>
                <c:formatCode>0.0%</c:formatCode>
                <c:ptCount val="4"/>
                <c:pt idx="0">
                  <c:v>5.7368009864060543E-2</c:v>
                </c:pt>
                <c:pt idx="1">
                  <c:v>0.21772090416429823</c:v>
                </c:pt>
                <c:pt idx="2">
                  <c:v>0.54214615462676674</c:v>
                </c:pt>
                <c:pt idx="3">
                  <c:v>0.65163095559938533</c:v>
                </c:pt>
              </c:numCache>
            </c:numRef>
          </c:val>
          <c:extLst>
            <c:ext xmlns:c16="http://schemas.microsoft.com/office/drawing/2014/chart" uri="{C3380CC4-5D6E-409C-BE32-E72D297353CC}">
              <c16:uniqueId val="{00000003-8E81-4D0A-94E3-95AFAD4B69B7}"/>
            </c:ext>
          </c:extLst>
        </c:ser>
        <c:ser>
          <c:idx val="1"/>
          <c:order val="1"/>
          <c:tx>
            <c:strRef>
              <c:f>Charts!$B$7</c:f>
              <c:strCache>
                <c:ptCount val="1"/>
                <c:pt idx="0">
                  <c:v>Instruments</c:v>
                </c:pt>
              </c:strCache>
            </c:strRef>
          </c:tx>
          <c:invertIfNegative val="0"/>
          <c:dLbls>
            <c:spPr>
              <a:noFill/>
              <a:ln>
                <a:noFill/>
              </a:ln>
              <a:effectLst/>
            </c:spPr>
            <c:txPr>
              <a:bodyPr/>
              <a:lstStyle/>
              <a:p>
                <a:pPr>
                  <a:defRPr sz="9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Charts!$E$4:$H$4</c:f>
              <c:strCache>
                <c:ptCount val="4"/>
                <c:pt idx="0">
                  <c:v>Q1</c:v>
                </c:pt>
                <c:pt idx="1">
                  <c:v>Q2</c:v>
                </c:pt>
                <c:pt idx="2">
                  <c:v>Q3</c:v>
                </c:pt>
                <c:pt idx="3">
                  <c:v>Q4</c:v>
                </c:pt>
              </c:strCache>
            </c:strRef>
          </c:cat>
          <c:val>
            <c:numRef>
              <c:f>Charts!$E$7:$H$7</c:f>
              <c:numCache>
                <c:formatCode>0.0%</c:formatCode>
                <c:ptCount val="4"/>
                <c:pt idx="0">
                  <c:v>-1.4969567424447439E-2</c:v>
                </c:pt>
                <c:pt idx="1">
                  <c:v>7.6466549354218927E-2</c:v>
                </c:pt>
                <c:pt idx="2">
                  <c:v>0.20380403411183234</c:v>
                </c:pt>
                <c:pt idx="3">
                  <c:v>0.27586405102755229</c:v>
                </c:pt>
              </c:numCache>
            </c:numRef>
          </c:val>
          <c:extLst>
            <c:ext xmlns:c16="http://schemas.microsoft.com/office/drawing/2014/chart" uri="{C3380CC4-5D6E-409C-BE32-E72D297353CC}">
              <c16:uniqueId val="{00000004-8E81-4D0A-94E3-95AFAD4B69B7}"/>
            </c:ext>
          </c:extLst>
        </c:ser>
        <c:ser>
          <c:idx val="2"/>
          <c:order val="2"/>
          <c:tx>
            <c:strRef>
              <c:f>Charts!$B$8</c:f>
              <c:strCache>
                <c:ptCount val="1"/>
                <c:pt idx="0">
                  <c:v>MDx </c:v>
                </c:pt>
              </c:strCache>
            </c:strRef>
          </c:tx>
          <c:invertIfNegative val="0"/>
          <c:dLbls>
            <c:spPr>
              <a:noFill/>
              <a:ln>
                <a:noFill/>
              </a:ln>
              <a:effectLst/>
            </c:spPr>
            <c:txPr>
              <a:bodyPr/>
              <a:lstStyle/>
              <a:p>
                <a:pPr>
                  <a:defRPr sz="9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Charts!$E$4:$H$4</c:f>
              <c:strCache>
                <c:ptCount val="4"/>
                <c:pt idx="0">
                  <c:v>Q1</c:v>
                </c:pt>
                <c:pt idx="1">
                  <c:v>Q2</c:v>
                </c:pt>
                <c:pt idx="2">
                  <c:v>Q3</c:v>
                </c:pt>
                <c:pt idx="3">
                  <c:v>Q4</c:v>
                </c:pt>
              </c:strCache>
            </c:strRef>
          </c:cat>
          <c:val>
            <c:numRef>
              <c:f>Charts!$E$8:$H$8</c:f>
              <c:numCache>
                <c:formatCode>0.0%</c:formatCode>
                <c:ptCount val="4"/>
                <c:pt idx="0">
                  <c:v>0.27177447451163372</c:v>
                </c:pt>
                <c:pt idx="1">
                  <c:v>0.42963948505467431</c:v>
                </c:pt>
                <c:pt idx="2">
                  <c:v>0.76734263627164201</c:v>
                </c:pt>
                <c:pt idx="3">
                  <c:v>0.78166235245947235</c:v>
                </c:pt>
              </c:numCache>
            </c:numRef>
          </c:val>
          <c:extLst>
            <c:ext xmlns:c16="http://schemas.microsoft.com/office/drawing/2014/chart" uri="{C3380CC4-5D6E-409C-BE32-E72D297353CC}">
              <c16:uniqueId val="{00000005-8E81-4D0A-94E3-95AFAD4B69B7}"/>
            </c:ext>
          </c:extLst>
        </c:ser>
        <c:dLbls>
          <c:showLegendKey val="0"/>
          <c:showVal val="0"/>
          <c:showCatName val="0"/>
          <c:showSerName val="0"/>
          <c:showPercent val="0"/>
          <c:showBubbleSize val="0"/>
        </c:dLbls>
        <c:gapWidth val="150"/>
        <c:axId val="105555840"/>
        <c:axId val="105557376"/>
      </c:barChart>
      <c:catAx>
        <c:axId val="105555840"/>
        <c:scaling>
          <c:orientation val="minMax"/>
        </c:scaling>
        <c:delete val="0"/>
        <c:axPos val="b"/>
        <c:numFmt formatCode="General" sourceLinked="0"/>
        <c:majorTickMark val="out"/>
        <c:minorTickMark val="none"/>
        <c:tickLblPos val="low"/>
        <c:txPr>
          <a:bodyPr/>
          <a:lstStyle/>
          <a:p>
            <a:pPr>
              <a:defRPr sz="1000" b="1"/>
            </a:pPr>
            <a:endParaRPr lang="de-DE"/>
          </a:p>
        </c:txPr>
        <c:crossAx val="105557376"/>
        <c:crosses val="autoZero"/>
        <c:auto val="0"/>
        <c:lblAlgn val="ctr"/>
        <c:lblOffset val="100"/>
        <c:noMultiLvlLbl val="0"/>
      </c:catAx>
      <c:valAx>
        <c:axId val="105557376"/>
        <c:scaling>
          <c:orientation val="minMax"/>
        </c:scaling>
        <c:delete val="0"/>
        <c:axPos val="l"/>
        <c:majorGridlines/>
        <c:numFmt formatCode="0%" sourceLinked="0"/>
        <c:majorTickMark val="out"/>
        <c:minorTickMark val="none"/>
        <c:tickLblPos val="nextTo"/>
        <c:txPr>
          <a:bodyPr/>
          <a:lstStyle/>
          <a:p>
            <a:pPr>
              <a:defRPr b="1"/>
            </a:pPr>
            <a:endParaRPr lang="de-DE"/>
          </a:p>
        </c:txPr>
        <c:crossAx val="105555840"/>
        <c:crosses val="autoZero"/>
        <c:crossBetween val="between"/>
      </c:valAx>
    </c:plotArea>
    <c:legend>
      <c:legendPos val="b"/>
      <c:overlay val="0"/>
      <c:txPr>
        <a:bodyPr/>
        <a:lstStyle/>
        <a:p>
          <a:pPr>
            <a:defRPr b="1"/>
          </a:pPr>
          <a:endParaRPr lang="de-DE"/>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DIN Next Rounded LT Pro" panose="020F0503020203050203" pitchFamily="34" charset="0"/>
                <a:ea typeface="+mn-ea"/>
                <a:cs typeface="+mn-cs"/>
              </a:defRPr>
            </a:pPr>
            <a:r>
              <a:rPr lang="de-DE" dirty="0">
                <a:latin typeface="DIN Next Rounded LT Pro" panose="020F0503020203050203" pitchFamily="34" charset="0"/>
              </a:rPr>
              <a:t>Industrieproduktion</a:t>
            </a:r>
            <a:r>
              <a:rPr lang="de-DE" baseline="0" dirty="0">
                <a:latin typeface="DIN Next Rounded LT Pro" panose="020F0503020203050203" pitchFamily="34" charset="0"/>
              </a:rPr>
              <a:t> für Deutschland</a:t>
            </a:r>
          </a:p>
          <a:p>
            <a:pPr>
              <a:defRPr>
                <a:latin typeface="DIN Next Rounded LT Pro" panose="020F0503020203050203" pitchFamily="34" charset="0"/>
              </a:defRPr>
            </a:pPr>
            <a:r>
              <a:rPr lang="de-DE" baseline="0" dirty="0">
                <a:latin typeface="DIN Next Rounded LT Pro" panose="020F0503020203050203" pitchFamily="34" charset="0"/>
              </a:rPr>
              <a:t>Coronavirus-Tests und assoziierte Produkte</a:t>
            </a:r>
            <a:endParaRPr lang="de-DE" dirty="0">
              <a:latin typeface="DIN Next Rounded LT Pro" panose="020F0503020203050203" pitchFamily="34" charset="0"/>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DIN Next Rounded LT Pro" panose="020F0503020203050203" pitchFamily="34" charset="0"/>
              <a:ea typeface="+mn-ea"/>
              <a:cs typeface="+mn-cs"/>
            </a:defRPr>
          </a:pPr>
          <a:endParaRPr lang="de-DE"/>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numRef>
              <c:f>Tabelle4!$A$3:$A$7</c:f>
              <c:numCache>
                <c:formatCode>mmm\-yy</c:formatCode>
                <c:ptCount val="5"/>
                <c:pt idx="0">
                  <c:v>43862</c:v>
                </c:pt>
                <c:pt idx="1">
                  <c:v>43891</c:v>
                </c:pt>
                <c:pt idx="2">
                  <c:v>43922</c:v>
                </c:pt>
                <c:pt idx="3">
                  <c:v>43952</c:v>
                </c:pt>
                <c:pt idx="4">
                  <c:v>43983</c:v>
                </c:pt>
              </c:numCache>
            </c:numRef>
          </c:cat>
          <c:val>
            <c:numRef>
              <c:f>Tabelle4!$B$3:$B$7</c:f>
              <c:numCache>
                <c:formatCode>General</c:formatCode>
                <c:ptCount val="5"/>
                <c:pt idx="0">
                  <c:v>1179454</c:v>
                </c:pt>
                <c:pt idx="1">
                  <c:v>4014479</c:v>
                </c:pt>
                <c:pt idx="2">
                  <c:v>8966575</c:v>
                </c:pt>
                <c:pt idx="3">
                  <c:v>12164459</c:v>
                </c:pt>
                <c:pt idx="4">
                  <c:v>22504050</c:v>
                </c:pt>
              </c:numCache>
            </c:numRef>
          </c:val>
          <c:extLst>
            <c:ext xmlns:c16="http://schemas.microsoft.com/office/drawing/2014/chart" uri="{C3380CC4-5D6E-409C-BE32-E72D297353CC}">
              <c16:uniqueId val="{00000000-0AFA-4EE7-880D-B1177B280258}"/>
            </c:ext>
          </c:extLst>
        </c:ser>
        <c:dLbls>
          <c:showLegendKey val="0"/>
          <c:showVal val="0"/>
          <c:showCatName val="0"/>
          <c:showSerName val="0"/>
          <c:showPercent val="0"/>
          <c:showBubbleSize val="0"/>
        </c:dLbls>
        <c:gapWidth val="150"/>
        <c:axId val="1275594768"/>
        <c:axId val="1178339472"/>
      </c:barChart>
      <c:lineChart>
        <c:grouping val="standard"/>
        <c:varyColors val="0"/>
        <c:ser>
          <c:idx val="1"/>
          <c:order val="1"/>
          <c:spPr>
            <a:ln w="34925" cap="rnd">
              <a:solidFill>
                <a:schemeClr val="tx2"/>
              </a:solidFill>
              <a:round/>
            </a:ln>
            <a:effectLst>
              <a:outerShdw blurRad="57150" dist="19050" dir="5400000" algn="ctr" rotWithShape="0">
                <a:srgbClr val="000000">
                  <a:alpha val="63000"/>
                </a:srgbClr>
              </a:outerShdw>
            </a:effectLst>
          </c:spPr>
          <c:marker>
            <c:symbol val="none"/>
          </c:marker>
          <c:cat>
            <c:numRef>
              <c:f>Tabelle4!$A$3:$A$7</c:f>
              <c:numCache>
                <c:formatCode>mmm\-yy</c:formatCode>
                <c:ptCount val="5"/>
                <c:pt idx="0">
                  <c:v>43862</c:v>
                </c:pt>
                <c:pt idx="1">
                  <c:v>43891</c:v>
                </c:pt>
                <c:pt idx="2">
                  <c:v>43922</c:v>
                </c:pt>
                <c:pt idx="3">
                  <c:v>43952</c:v>
                </c:pt>
                <c:pt idx="4">
                  <c:v>43983</c:v>
                </c:pt>
              </c:numCache>
            </c:numRef>
          </c:cat>
          <c:val>
            <c:numRef>
              <c:f>Tabelle4!$C$3:$C$7</c:f>
              <c:numCache>
                <c:formatCode>General</c:formatCode>
                <c:ptCount val="5"/>
                <c:pt idx="0">
                  <c:v>100</c:v>
                </c:pt>
                <c:pt idx="1">
                  <c:v>240.36757686183608</c:v>
                </c:pt>
                <c:pt idx="2">
                  <c:v>660.2310051939287</c:v>
                </c:pt>
                <c:pt idx="3">
                  <c:v>931.36358009723142</c:v>
                </c:pt>
                <c:pt idx="4">
                  <c:v>1808.0057382483758</c:v>
                </c:pt>
              </c:numCache>
            </c:numRef>
          </c:val>
          <c:smooth val="0"/>
          <c:extLst>
            <c:ext xmlns:c16="http://schemas.microsoft.com/office/drawing/2014/chart" uri="{C3380CC4-5D6E-409C-BE32-E72D297353CC}">
              <c16:uniqueId val="{00000001-0AFA-4EE7-880D-B1177B280258}"/>
            </c:ext>
          </c:extLst>
        </c:ser>
        <c:dLbls>
          <c:showLegendKey val="0"/>
          <c:showVal val="0"/>
          <c:showCatName val="0"/>
          <c:showSerName val="0"/>
          <c:showPercent val="0"/>
          <c:showBubbleSize val="0"/>
        </c:dLbls>
        <c:marker val="1"/>
        <c:smooth val="0"/>
        <c:axId val="1275596368"/>
        <c:axId val="1178342800"/>
      </c:lineChart>
      <c:dateAx>
        <c:axId val="1275594768"/>
        <c:scaling>
          <c:orientation val="minMax"/>
        </c:scaling>
        <c:delete val="0"/>
        <c:axPos val="b"/>
        <c:numFmt formatCode="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DIN Next Rounded LT Pro" panose="020F0503020203050203" pitchFamily="34" charset="0"/>
                <a:ea typeface="+mn-ea"/>
                <a:cs typeface="+mn-cs"/>
              </a:defRPr>
            </a:pPr>
            <a:endParaRPr lang="de-DE"/>
          </a:p>
        </c:txPr>
        <c:crossAx val="1178339472"/>
        <c:crosses val="autoZero"/>
        <c:auto val="1"/>
        <c:lblOffset val="100"/>
        <c:baseTimeUnit val="months"/>
      </c:dateAx>
      <c:valAx>
        <c:axId val="1178339472"/>
        <c:scaling>
          <c:orientation val="minMax"/>
        </c:scaling>
        <c:delete val="0"/>
        <c:axPos val="l"/>
        <c:majorGridlines>
          <c:spPr>
            <a:ln w="9525" cap="flat" cmpd="sng" algn="ctr">
              <a:solidFill>
                <a:schemeClr val="tx1">
                  <a:lumMod val="15000"/>
                  <a:lumOff val="85000"/>
                </a:schemeClr>
              </a:solidFill>
              <a:round/>
            </a:ln>
            <a:effectLst/>
          </c:spPr>
        </c:majorGridlines>
        <c:numFmt formatCode="@"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ln>
                  <a:noFill/>
                </a:ln>
                <a:noFill/>
                <a:latin typeface="+mn-lt"/>
                <a:ea typeface="+mn-ea"/>
                <a:cs typeface="+mn-cs"/>
              </a:defRPr>
            </a:pPr>
            <a:endParaRPr lang="de-DE"/>
          </a:p>
        </c:txPr>
        <c:crossAx val="1275594768"/>
        <c:crosses val="autoZero"/>
        <c:crossBetween val="between"/>
      </c:valAx>
      <c:valAx>
        <c:axId val="1178342800"/>
        <c:scaling>
          <c:orientation val="minMax"/>
        </c:scaling>
        <c:delete val="0"/>
        <c:axPos val="r"/>
        <c:numFmt formatCode="General" sourceLinked="0"/>
        <c:majorTickMark val="out"/>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2"/>
                </a:solidFill>
                <a:latin typeface="DIN Next Rounded LT Pro" panose="020F0503020203050203" pitchFamily="34" charset="0"/>
                <a:ea typeface="+mn-ea"/>
                <a:cs typeface="+mn-cs"/>
              </a:defRPr>
            </a:pPr>
            <a:endParaRPr lang="de-DE"/>
          </a:p>
        </c:txPr>
        <c:crossAx val="1275596368"/>
        <c:crosses val="max"/>
        <c:crossBetween val="between"/>
      </c:valAx>
      <c:dateAx>
        <c:axId val="1275596368"/>
        <c:scaling>
          <c:orientation val="minMax"/>
        </c:scaling>
        <c:delete val="0"/>
        <c:axPos val="t"/>
        <c:numFmt formatCode="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DIN Next Rounded LT Pro" panose="020F0503020203050203" pitchFamily="34" charset="0"/>
                <a:ea typeface="+mn-ea"/>
                <a:cs typeface="+mn-cs"/>
              </a:defRPr>
            </a:pPr>
            <a:endParaRPr lang="de-DE"/>
          </a:p>
        </c:txPr>
        <c:crossAx val="1178342800"/>
        <c:crosses val="max"/>
        <c:auto val="1"/>
        <c:lblOffset val="100"/>
        <c:baseTimeUnit val="month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9A8F83"/>
      </a:solidFill>
      <a:round/>
    </a:ln>
    <a:effectLst>
      <a:outerShdw blurRad="50800" dist="50800" dir="5400000" sx="3000" sy="3000" algn="ctr" rotWithShape="0">
        <a:schemeClr val="tx1">
          <a:alpha val="43000"/>
        </a:schemeClr>
      </a:outerShdw>
    </a:effectLst>
    <a:scene3d>
      <a:camera prst="orthographicFront"/>
      <a:lightRig rig="threePt" dir="t"/>
    </a:scene3d>
    <a:sp3d>
      <a:bevelT w="0" prst="relaxedInset"/>
    </a:sp3d>
  </c:spPr>
  <c:txPr>
    <a:bodyPr/>
    <a:lstStyle/>
    <a:p>
      <a:pPr>
        <a:defRPr/>
      </a:pPr>
      <a:endParaRPr lang="de-DE"/>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de-DE" sz="2800" dirty="0"/>
              <a:t>Where</a:t>
            </a:r>
            <a:r>
              <a:rPr lang="de-DE" sz="2800" baseline="0" dirty="0"/>
              <a:t> does the funding go?</a:t>
            </a:r>
            <a:endParaRPr lang="de-DE" sz="2800" dirty="0"/>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spPr>
            <a:solidFill>
              <a:schemeClr val="accent1"/>
            </a:solidFill>
            <a:ln>
              <a:noFill/>
            </a:ln>
            <a:effectLst/>
          </c:spPr>
          <c:invertIfNegative val="0"/>
          <c:dPt>
            <c:idx val="2"/>
            <c:invertIfNegative val="0"/>
            <c:bubble3D val="0"/>
            <c:spPr>
              <a:solidFill>
                <a:srgbClr val="92D050"/>
              </a:solidFill>
              <a:ln>
                <a:noFill/>
              </a:ln>
              <a:effectLst/>
            </c:spPr>
            <c:extLst>
              <c:ext xmlns:c16="http://schemas.microsoft.com/office/drawing/2014/chart" uri="{C3380CC4-5D6E-409C-BE32-E72D297353CC}">
                <c16:uniqueId val="{00000001-370B-46DA-B229-DD854EFCB347}"/>
              </c:ext>
            </c:extLst>
          </c:dPt>
          <c:cat>
            <c:strRef>
              <c:f>Tabelle1!$C$8:$C$19</c:f>
              <c:strCache>
                <c:ptCount val="12"/>
                <c:pt idx="0">
                  <c:v>Drug Screening</c:v>
                </c:pt>
                <c:pt idx="1">
                  <c:v>Proteomics</c:v>
                </c:pt>
                <c:pt idx="2">
                  <c:v>Diagnostic Research</c:v>
                </c:pt>
                <c:pt idx="3">
                  <c:v>Molecular Biology (Genomics)</c:v>
                </c:pt>
                <c:pt idx="4">
                  <c:v>Cell Biology</c:v>
                </c:pt>
                <c:pt idx="5">
                  <c:v>Systembiology &amp; Bioinformatics</c:v>
                </c:pt>
                <c:pt idx="6">
                  <c:v>Analytic / Metabolomics</c:v>
                </c:pt>
                <c:pt idx="7">
                  <c:v>Nano-(bio)tech</c:v>
                </c:pt>
                <c:pt idx="8">
                  <c:v>Industrial / (white) Biotech</c:v>
                </c:pt>
                <c:pt idx="9">
                  <c:v>Stemcell research</c:v>
                </c:pt>
                <c:pt idx="10">
                  <c:v>Neurobiology</c:v>
                </c:pt>
                <c:pt idx="11">
                  <c:v>Synthetic Biology</c:v>
                </c:pt>
              </c:strCache>
            </c:strRef>
          </c:cat>
          <c:val>
            <c:numRef>
              <c:f>Tabelle1!$D$8:$D$19</c:f>
              <c:numCache>
                <c:formatCode>0.0%</c:formatCode>
                <c:ptCount val="12"/>
                <c:pt idx="0">
                  <c:v>0.21698355999781524</c:v>
                </c:pt>
                <c:pt idx="1">
                  <c:v>0.19656999289966678</c:v>
                </c:pt>
                <c:pt idx="2">
                  <c:v>0.16489835599978148</c:v>
                </c:pt>
                <c:pt idx="3">
                  <c:v>0.14830389425965368</c:v>
                </c:pt>
                <c:pt idx="4">
                  <c:v>0.11303271615052704</c:v>
                </c:pt>
                <c:pt idx="5">
                  <c:v>9.8787700038232534E-2</c:v>
                </c:pt>
                <c:pt idx="6">
                  <c:v>3.7408487629034898E-2</c:v>
                </c:pt>
                <c:pt idx="7">
                  <c:v>1.4680211917636131E-2</c:v>
                </c:pt>
                <c:pt idx="8">
                  <c:v>7.1864110546725635E-3</c:v>
                </c:pt>
                <c:pt idx="9">
                  <c:v>1.0823092468185043E-3</c:v>
                </c:pt>
                <c:pt idx="10">
                  <c:v>9.6870391610683255E-4</c:v>
                </c:pt>
                <c:pt idx="11">
                  <c:v>9.7656890054071747E-5</c:v>
                </c:pt>
              </c:numCache>
            </c:numRef>
          </c:val>
          <c:extLst>
            <c:ext xmlns:c16="http://schemas.microsoft.com/office/drawing/2014/chart" uri="{C3380CC4-5D6E-409C-BE32-E72D297353CC}">
              <c16:uniqueId val="{00000002-370B-46DA-B229-DD854EFCB347}"/>
            </c:ext>
          </c:extLst>
        </c:ser>
        <c:dLbls>
          <c:showLegendKey val="0"/>
          <c:showVal val="0"/>
          <c:showCatName val="0"/>
          <c:showSerName val="0"/>
          <c:showPercent val="0"/>
          <c:showBubbleSize val="0"/>
        </c:dLbls>
        <c:gapWidth val="219"/>
        <c:overlap val="-27"/>
        <c:axId val="1753287368"/>
        <c:axId val="1753288352"/>
      </c:barChart>
      <c:catAx>
        <c:axId val="1753287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1753288352"/>
        <c:crosses val="autoZero"/>
        <c:auto val="1"/>
        <c:lblAlgn val="ctr"/>
        <c:lblOffset val="100"/>
        <c:noMultiLvlLbl val="0"/>
      </c:catAx>
      <c:valAx>
        <c:axId val="17532883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753287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0.95233</cdr:x>
      <cdr:y>0.09147</cdr:y>
    </cdr:from>
    <cdr:to>
      <cdr:x>1</cdr:x>
      <cdr:y>0.13333</cdr:y>
    </cdr:to>
    <cdr:sp macro="" textlink="">
      <cdr:nvSpPr>
        <cdr:cNvPr id="2" name="Textfeld 1">
          <a:extLst xmlns:a="http://schemas.openxmlformats.org/drawingml/2006/main">
            <a:ext uri="{FF2B5EF4-FFF2-40B4-BE49-F238E27FC236}">
              <a16:creationId xmlns:a16="http://schemas.microsoft.com/office/drawing/2014/main" id="{206AD302-D5A9-45AA-B2D5-CD2B981C431D}"/>
            </a:ext>
          </a:extLst>
        </cdr:cNvPr>
        <cdr:cNvSpPr txBox="1"/>
      </cdr:nvSpPr>
      <cdr:spPr>
        <a:xfrm xmlns:a="http://schemas.openxmlformats.org/drawingml/2006/main">
          <a:off x="8562973" y="561975"/>
          <a:ext cx="428626" cy="2571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DE" sz="1100" dirty="0">
              <a:solidFill>
                <a:schemeClr val="accent2"/>
              </a:solidFill>
            </a:rPr>
            <a:t>[%]</a:t>
          </a:r>
        </a:p>
      </cdr:txBody>
    </cdr:sp>
  </cdr:relSizeAnchor>
  <cdr:relSizeAnchor xmlns:cdr="http://schemas.openxmlformats.org/drawingml/2006/chartDrawing">
    <cdr:from>
      <cdr:x>0.01801</cdr:x>
      <cdr:y>0.24408</cdr:y>
    </cdr:from>
    <cdr:to>
      <cdr:x>0.1197</cdr:x>
      <cdr:y>0.77628</cdr:y>
    </cdr:to>
    <cdr:sp macro="" textlink="">
      <cdr:nvSpPr>
        <cdr:cNvPr id="3" name="Textfeld 2">
          <a:extLst xmlns:a="http://schemas.openxmlformats.org/drawingml/2006/main">
            <a:ext uri="{FF2B5EF4-FFF2-40B4-BE49-F238E27FC236}">
              <a16:creationId xmlns:a16="http://schemas.microsoft.com/office/drawing/2014/main" id="{0D197990-52ED-4DEE-89F2-873CEF7DF943}"/>
            </a:ext>
          </a:extLst>
        </cdr:cNvPr>
        <cdr:cNvSpPr txBox="1"/>
      </cdr:nvSpPr>
      <cdr:spPr>
        <a:xfrm xmlns:a="http://schemas.openxmlformats.org/drawingml/2006/main">
          <a:off x="126257" y="1043874"/>
          <a:ext cx="712888" cy="2276060"/>
        </a:xfrm>
        <a:prstGeom xmlns:a="http://schemas.openxmlformats.org/drawingml/2006/main" prst="rect">
          <a:avLst/>
        </a:prstGeom>
      </cdr:spPr>
      <cdr:txBody>
        <a:bodyPr xmlns:a="http://schemas.openxmlformats.org/drawingml/2006/main" vertOverflow="clip" vert="vert270" wrap="none" rtlCol="0"/>
        <a:lstStyle xmlns:a="http://schemas.openxmlformats.org/drawingml/2006/main"/>
        <a:p xmlns:a="http://schemas.openxmlformats.org/drawingml/2006/main">
          <a:r>
            <a:rPr lang="de-DE" sz="1100" b="1" dirty="0">
              <a:solidFill>
                <a:schemeClr val="accent1"/>
              </a:solidFill>
              <a:latin typeface="Cambria" panose="02040503050406030204" pitchFamily="18" charset="0"/>
              <a:ea typeface="Cambria" panose="02040503050406030204" pitchFamily="18" charset="0"/>
            </a:rPr>
            <a:t>Anzahl bereitgestellter</a:t>
          </a:r>
          <a:r>
            <a:rPr lang="de-DE" sz="1100" b="1" baseline="0" dirty="0">
              <a:solidFill>
                <a:schemeClr val="accent1"/>
              </a:solidFill>
              <a:latin typeface="Cambria" panose="02040503050406030204" pitchFamily="18" charset="0"/>
              <a:ea typeface="Cambria" panose="02040503050406030204" pitchFamily="18" charset="0"/>
            </a:rPr>
            <a:t> </a:t>
          </a:r>
          <a:r>
            <a:rPr lang="de-DE" sz="1100" baseline="0" dirty="0">
              <a:solidFill>
                <a:schemeClr val="accent1"/>
              </a:solidFill>
              <a:latin typeface="Cambria" panose="02040503050406030204" pitchFamily="18" charset="0"/>
              <a:ea typeface="Cambria" panose="02040503050406030204" pitchFamily="18" charset="0"/>
            </a:rPr>
            <a:t>Produkte</a:t>
          </a:r>
          <a:endParaRPr lang="de-DE" sz="1100" dirty="0">
            <a:solidFill>
              <a:schemeClr val="accent1"/>
            </a:solidFill>
            <a:latin typeface="Cambria" panose="02040503050406030204" pitchFamily="18" charset="0"/>
            <a:ea typeface="Cambria" panose="020405030504060302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80055" cy="500142"/>
          </a:xfrm>
          <a:prstGeom prst="rect">
            <a:avLst/>
          </a:prstGeom>
        </p:spPr>
        <p:txBody>
          <a:bodyPr vert="horz" lIns="92290" tIns="46145" rIns="92290" bIns="46145" rtlCol="0"/>
          <a:lstStyle>
            <a:lvl1pPr algn="l">
              <a:defRPr sz="1200"/>
            </a:lvl1pPr>
          </a:lstStyle>
          <a:p>
            <a:endParaRPr lang="de-DE" dirty="0"/>
          </a:p>
        </p:txBody>
      </p:sp>
      <p:sp>
        <p:nvSpPr>
          <p:cNvPr id="3" name="Datumsplatzhalter 2"/>
          <p:cNvSpPr>
            <a:spLocks noGrp="1"/>
          </p:cNvSpPr>
          <p:nvPr>
            <p:ph type="dt" sz="quarter" idx="1"/>
          </p:nvPr>
        </p:nvSpPr>
        <p:spPr>
          <a:xfrm>
            <a:off x="3895404" y="0"/>
            <a:ext cx="2980055" cy="500142"/>
          </a:xfrm>
          <a:prstGeom prst="rect">
            <a:avLst/>
          </a:prstGeom>
        </p:spPr>
        <p:txBody>
          <a:bodyPr vert="horz" lIns="92290" tIns="46145" rIns="92290" bIns="46145" rtlCol="0"/>
          <a:lstStyle>
            <a:lvl1pPr algn="r">
              <a:defRPr sz="1200"/>
            </a:lvl1pPr>
          </a:lstStyle>
          <a:p>
            <a:fld id="{ED6D3C13-7381-5743-B1F1-14FB28C34DDC}" type="datetimeFigureOut">
              <a:rPr lang="de-DE" smtClean="0"/>
              <a:t>21.04.21</a:t>
            </a:fld>
            <a:endParaRPr lang="de-DE" dirty="0"/>
          </a:p>
        </p:txBody>
      </p:sp>
      <p:sp>
        <p:nvSpPr>
          <p:cNvPr id="4" name="Fußzeilenplatzhalter 3"/>
          <p:cNvSpPr>
            <a:spLocks noGrp="1"/>
          </p:cNvSpPr>
          <p:nvPr>
            <p:ph type="ftr" sz="quarter" idx="2"/>
          </p:nvPr>
        </p:nvSpPr>
        <p:spPr>
          <a:xfrm>
            <a:off x="0" y="9500960"/>
            <a:ext cx="2980055" cy="500142"/>
          </a:xfrm>
          <a:prstGeom prst="rect">
            <a:avLst/>
          </a:prstGeom>
        </p:spPr>
        <p:txBody>
          <a:bodyPr vert="horz" lIns="92290" tIns="46145" rIns="92290" bIns="46145"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95404" y="9500960"/>
            <a:ext cx="2980055" cy="500142"/>
          </a:xfrm>
          <a:prstGeom prst="rect">
            <a:avLst/>
          </a:prstGeom>
        </p:spPr>
        <p:txBody>
          <a:bodyPr vert="horz" lIns="92290" tIns="46145" rIns="92290" bIns="46145" rtlCol="0" anchor="b"/>
          <a:lstStyle>
            <a:lvl1pPr algn="r">
              <a:defRPr sz="1200"/>
            </a:lvl1pPr>
          </a:lstStyle>
          <a:p>
            <a:fld id="{6A479416-2CD9-1143-AFDB-F8A487869FCF}" type="slidenum">
              <a:rPr lang="de-DE" smtClean="0"/>
              <a:t>‹Nr.›</a:t>
            </a:fld>
            <a:endParaRPr lang="de-DE" dirty="0"/>
          </a:p>
        </p:txBody>
      </p:sp>
    </p:spTree>
    <p:extLst>
      <p:ext uri="{BB962C8B-B14F-4D97-AF65-F5344CB8AC3E}">
        <p14:creationId xmlns:p14="http://schemas.microsoft.com/office/powerpoint/2010/main" val="40784903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80055" cy="500142"/>
          </a:xfrm>
          <a:prstGeom prst="rect">
            <a:avLst/>
          </a:prstGeom>
        </p:spPr>
        <p:txBody>
          <a:bodyPr vert="horz" lIns="92290" tIns="46145" rIns="92290" bIns="46145" rtlCol="0"/>
          <a:lstStyle>
            <a:lvl1pPr algn="l">
              <a:defRPr sz="1200"/>
            </a:lvl1pPr>
          </a:lstStyle>
          <a:p>
            <a:endParaRPr lang="de-DE" dirty="0"/>
          </a:p>
        </p:txBody>
      </p:sp>
      <p:sp>
        <p:nvSpPr>
          <p:cNvPr id="3" name="Datumsplatzhalter 2"/>
          <p:cNvSpPr>
            <a:spLocks noGrp="1"/>
          </p:cNvSpPr>
          <p:nvPr>
            <p:ph type="dt" idx="1"/>
          </p:nvPr>
        </p:nvSpPr>
        <p:spPr>
          <a:xfrm>
            <a:off x="3895404" y="0"/>
            <a:ext cx="2980055" cy="500142"/>
          </a:xfrm>
          <a:prstGeom prst="rect">
            <a:avLst/>
          </a:prstGeom>
        </p:spPr>
        <p:txBody>
          <a:bodyPr vert="horz" lIns="92290" tIns="46145" rIns="92290" bIns="46145" rtlCol="0"/>
          <a:lstStyle>
            <a:lvl1pPr algn="r">
              <a:defRPr sz="1200"/>
            </a:lvl1pPr>
          </a:lstStyle>
          <a:p>
            <a:fld id="{3D85E714-5400-A64C-8D5A-B5181ED3C17C}" type="datetimeFigureOut">
              <a:rPr lang="de-DE" smtClean="0"/>
              <a:t>21.04.21</a:t>
            </a:fld>
            <a:endParaRPr lang="de-DE" dirty="0"/>
          </a:p>
        </p:txBody>
      </p:sp>
      <p:sp>
        <p:nvSpPr>
          <p:cNvPr id="4" name="Folienbildplatzhalter 3"/>
          <p:cNvSpPr>
            <a:spLocks noGrp="1" noRot="1" noChangeAspect="1"/>
          </p:cNvSpPr>
          <p:nvPr>
            <p:ph type="sldImg" idx="2"/>
          </p:nvPr>
        </p:nvSpPr>
        <p:spPr>
          <a:xfrm>
            <a:off x="938213" y="750888"/>
            <a:ext cx="5000625" cy="3751262"/>
          </a:xfrm>
          <a:prstGeom prst="rect">
            <a:avLst/>
          </a:prstGeom>
          <a:noFill/>
          <a:ln w="12700">
            <a:solidFill>
              <a:prstClr val="black"/>
            </a:solidFill>
          </a:ln>
        </p:spPr>
        <p:txBody>
          <a:bodyPr vert="horz" lIns="92290" tIns="46145" rIns="92290" bIns="46145" rtlCol="0" anchor="ctr"/>
          <a:lstStyle/>
          <a:p>
            <a:endParaRPr lang="de-DE" dirty="0"/>
          </a:p>
        </p:txBody>
      </p:sp>
      <p:sp>
        <p:nvSpPr>
          <p:cNvPr id="5" name="Notizenplatzhalter 4"/>
          <p:cNvSpPr>
            <a:spLocks noGrp="1"/>
          </p:cNvSpPr>
          <p:nvPr>
            <p:ph type="body" sz="quarter" idx="3"/>
          </p:nvPr>
        </p:nvSpPr>
        <p:spPr>
          <a:xfrm>
            <a:off x="687706" y="4751349"/>
            <a:ext cx="5501640" cy="4501277"/>
          </a:xfrm>
          <a:prstGeom prst="rect">
            <a:avLst/>
          </a:prstGeom>
        </p:spPr>
        <p:txBody>
          <a:bodyPr vert="horz" lIns="92290" tIns="46145" rIns="92290" bIns="46145"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500960"/>
            <a:ext cx="2980055" cy="500142"/>
          </a:xfrm>
          <a:prstGeom prst="rect">
            <a:avLst/>
          </a:prstGeom>
        </p:spPr>
        <p:txBody>
          <a:bodyPr vert="horz" lIns="92290" tIns="46145" rIns="92290" bIns="46145"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95404" y="9500960"/>
            <a:ext cx="2980055" cy="500142"/>
          </a:xfrm>
          <a:prstGeom prst="rect">
            <a:avLst/>
          </a:prstGeom>
        </p:spPr>
        <p:txBody>
          <a:bodyPr vert="horz" lIns="92290" tIns="46145" rIns="92290" bIns="46145" rtlCol="0" anchor="b"/>
          <a:lstStyle>
            <a:lvl1pPr algn="r">
              <a:defRPr sz="1200"/>
            </a:lvl1pPr>
          </a:lstStyle>
          <a:p>
            <a:fld id="{423C8F3B-8F51-3D4F-B819-A2525466D790}" type="slidenum">
              <a:rPr lang="de-DE" smtClean="0"/>
              <a:t>‹Nr.›</a:t>
            </a:fld>
            <a:endParaRPr lang="de-DE" dirty="0"/>
          </a:p>
        </p:txBody>
      </p:sp>
    </p:spTree>
    <p:extLst>
      <p:ext uri="{BB962C8B-B14F-4D97-AF65-F5344CB8AC3E}">
        <p14:creationId xmlns:p14="http://schemas.microsoft.com/office/powerpoint/2010/main" val="32262013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1</a:t>
            </a:fld>
            <a:endParaRPr lang="de-DE" dirty="0"/>
          </a:p>
        </p:txBody>
      </p:sp>
    </p:spTree>
    <p:extLst>
      <p:ext uri="{BB962C8B-B14F-4D97-AF65-F5344CB8AC3E}">
        <p14:creationId xmlns:p14="http://schemas.microsoft.com/office/powerpoint/2010/main" val="3232662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11</a:t>
            </a:fld>
            <a:endParaRPr lang="de-DE" dirty="0"/>
          </a:p>
        </p:txBody>
      </p:sp>
    </p:spTree>
    <p:extLst>
      <p:ext uri="{BB962C8B-B14F-4D97-AF65-F5344CB8AC3E}">
        <p14:creationId xmlns:p14="http://schemas.microsoft.com/office/powerpoint/2010/main" val="36664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12</a:t>
            </a:fld>
            <a:endParaRPr lang="de-DE" dirty="0"/>
          </a:p>
        </p:txBody>
      </p:sp>
    </p:spTree>
    <p:extLst>
      <p:ext uri="{BB962C8B-B14F-4D97-AF65-F5344CB8AC3E}">
        <p14:creationId xmlns:p14="http://schemas.microsoft.com/office/powerpoint/2010/main" val="2814036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13</a:t>
            </a:fld>
            <a:endParaRPr lang="de-DE" dirty="0"/>
          </a:p>
        </p:txBody>
      </p:sp>
    </p:spTree>
    <p:extLst>
      <p:ext uri="{BB962C8B-B14F-4D97-AF65-F5344CB8AC3E}">
        <p14:creationId xmlns:p14="http://schemas.microsoft.com/office/powerpoint/2010/main" val="3444931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14</a:t>
            </a:fld>
            <a:endParaRPr lang="de-DE" dirty="0"/>
          </a:p>
        </p:txBody>
      </p:sp>
    </p:spTree>
    <p:extLst>
      <p:ext uri="{BB962C8B-B14F-4D97-AF65-F5344CB8AC3E}">
        <p14:creationId xmlns:p14="http://schemas.microsoft.com/office/powerpoint/2010/main" val="490733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15</a:t>
            </a:fld>
            <a:endParaRPr lang="de-DE" dirty="0"/>
          </a:p>
        </p:txBody>
      </p:sp>
    </p:spTree>
    <p:extLst>
      <p:ext uri="{BB962C8B-B14F-4D97-AF65-F5344CB8AC3E}">
        <p14:creationId xmlns:p14="http://schemas.microsoft.com/office/powerpoint/2010/main" val="325833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16</a:t>
            </a:fld>
            <a:endParaRPr lang="de-DE" dirty="0"/>
          </a:p>
        </p:txBody>
      </p:sp>
    </p:spTree>
    <p:extLst>
      <p:ext uri="{BB962C8B-B14F-4D97-AF65-F5344CB8AC3E}">
        <p14:creationId xmlns:p14="http://schemas.microsoft.com/office/powerpoint/2010/main" val="444261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17</a:t>
            </a:fld>
            <a:endParaRPr lang="de-DE" dirty="0"/>
          </a:p>
        </p:txBody>
      </p:sp>
    </p:spTree>
    <p:extLst>
      <p:ext uri="{BB962C8B-B14F-4D97-AF65-F5344CB8AC3E}">
        <p14:creationId xmlns:p14="http://schemas.microsoft.com/office/powerpoint/2010/main" val="3010395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18</a:t>
            </a:fld>
            <a:endParaRPr lang="de-DE" dirty="0"/>
          </a:p>
        </p:txBody>
      </p:sp>
    </p:spTree>
    <p:extLst>
      <p:ext uri="{BB962C8B-B14F-4D97-AF65-F5344CB8AC3E}">
        <p14:creationId xmlns:p14="http://schemas.microsoft.com/office/powerpoint/2010/main" val="2936072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19</a:t>
            </a:fld>
            <a:endParaRPr lang="de-DE" dirty="0"/>
          </a:p>
        </p:txBody>
      </p:sp>
    </p:spTree>
    <p:extLst>
      <p:ext uri="{BB962C8B-B14F-4D97-AF65-F5344CB8AC3E}">
        <p14:creationId xmlns:p14="http://schemas.microsoft.com/office/powerpoint/2010/main" val="1728306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20</a:t>
            </a:fld>
            <a:endParaRPr lang="de-DE" dirty="0"/>
          </a:p>
        </p:txBody>
      </p:sp>
    </p:spTree>
    <p:extLst>
      <p:ext uri="{BB962C8B-B14F-4D97-AF65-F5344CB8AC3E}">
        <p14:creationId xmlns:p14="http://schemas.microsoft.com/office/powerpoint/2010/main" val="1634543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2</a:t>
            </a:fld>
            <a:endParaRPr lang="de-DE" dirty="0"/>
          </a:p>
        </p:txBody>
      </p:sp>
    </p:spTree>
    <p:extLst>
      <p:ext uri="{BB962C8B-B14F-4D97-AF65-F5344CB8AC3E}">
        <p14:creationId xmlns:p14="http://schemas.microsoft.com/office/powerpoint/2010/main" val="4004707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21</a:t>
            </a:fld>
            <a:endParaRPr lang="de-DE" dirty="0"/>
          </a:p>
        </p:txBody>
      </p:sp>
    </p:spTree>
    <p:extLst>
      <p:ext uri="{BB962C8B-B14F-4D97-AF65-F5344CB8AC3E}">
        <p14:creationId xmlns:p14="http://schemas.microsoft.com/office/powerpoint/2010/main" val="1615011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22</a:t>
            </a:fld>
            <a:endParaRPr lang="de-DE" dirty="0"/>
          </a:p>
        </p:txBody>
      </p:sp>
    </p:spTree>
    <p:extLst>
      <p:ext uri="{BB962C8B-B14F-4D97-AF65-F5344CB8AC3E}">
        <p14:creationId xmlns:p14="http://schemas.microsoft.com/office/powerpoint/2010/main" val="3483594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23</a:t>
            </a:fld>
            <a:endParaRPr lang="de-DE" dirty="0"/>
          </a:p>
        </p:txBody>
      </p:sp>
    </p:spTree>
    <p:extLst>
      <p:ext uri="{BB962C8B-B14F-4D97-AF65-F5344CB8AC3E}">
        <p14:creationId xmlns:p14="http://schemas.microsoft.com/office/powerpoint/2010/main" val="2039568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24</a:t>
            </a:fld>
            <a:endParaRPr lang="de-DE" dirty="0"/>
          </a:p>
        </p:txBody>
      </p:sp>
    </p:spTree>
    <p:extLst>
      <p:ext uri="{BB962C8B-B14F-4D97-AF65-F5344CB8AC3E}">
        <p14:creationId xmlns:p14="http://schemas.microsoft.com/office/powerpoint/2010/main" val="1046104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25</a:t>
            </a:fld>
            <a:endParaRPr lang="de-DE" dirty="0"/>
          </a:p>
        </p:txBody>
      </p:sp>
    </p:spTree>
    <p:extLst>
      <p:ext uri="{BB962C8B-B14F-4D97-AF65-F5344CB8AC3E}">
        <p14:creationId xmlns:p14="http://schemas.microsoft.com/office/powerpoint/2010/main" val="3476557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26</a:t>
            </a:fld>
            <a:endParaRPr lang="de-DE" dirty="0"/>
          </a:p>
        </p:txBody>
      </p:sp>
    </p:spTree>
    <p:extLst>
      <p:ext uri="{BB962C8B-B14F-4D97-AF65-F5344CB8AC3E}">
        <p14:creationId xmlns:p14="http://schemas.microsoft.com/office/powerpoint/2010/main" val="2247121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27</a:t>
            </a:fld>
            <a:endParaRPr lang="de-DE" dirty="0"/>
          </a:p>
        </p:txBody>
      </p:sp>
    </p:spTree>
    <p:extLst>
      <p:ext uri="{BB962C8B-B14F-4D97-AF65-F5344CB8AC3E}">
        <p14:creationId xmlns:p14="http://schemas.microsoft.com/office/powerpoint/2010/main" val="1506651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3</a:t>
            </a:fld>
            <a:endParaRPr lang="de-DE" dirty="0"/>
          </a:p>
        </p:txBody>
      </p:sp>
    </p:spTree>
    <p:extLst>
      <p:ext uri="{BB962C8B-B14F-4D97-AF65-F5344CB8AC3E}">
        <p14:creationId xmlns:p14="http://schemas.microsoft.com/office/powerpoint/2010/main" val="323493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5</a:t>
            </a:fld>
            <a:endParaRPr lang="de-DE" dirty="0"/>
          </a:p>
        </p:txBody>
      </p:sp>
    </p:spTree>
    <p:extLst>
      <p:ext uri="{BB962C8B-B14F-4D97-AF65-F5344CB8AC3E}">
        <p14:creationId xmlns:p14="http://schemas.microsoft.com/office/powerpoint/2010/main" val="2285227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6</a:t>
            </a:fld>
            <a:endParaRPr lang="de-DE" dirty="0"/>
          </a:p>
        </p:txBody>
      </p:sp>
    </p:spTree>
    <p:extLst>
      <p:ext uri="{BB962C8B-B14F-4D97-AF65-F5344CB8AC3E}">
        <p14:creationId xmlns:p14="http://schemas.microsoft.com/office/powerpoint/2010/main" val="115051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7</a:t>
            </a:fld>
            <a:endParaRPr lang="de-DE" dirty="0"/>
          </a:p>
        </p:txBody>
      </p:sp>
    </p:spTree>
    <p:extLst>
      <p:ext uri="{BB962C8B-B14F-4D97-AF65-F5344CB8AC3E}">
        <p14:creationId xmlns:p14="http://schemas.microsoft.com/office/powerpoint/2010/main" val="3318189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8</a:t>
            </a:fld>
            <a:endParaRPr lang="de-DE" dirty="0"/>
          </a:p>
        </p:txBody>
      </p:sp>
    </p:spTree>
    <p:extLst>
      <p:ext uri="{BB962C8B-B14F-4D97-AF65-F5344CB8AC3E}">
        <p14:creationId xmlns:p14="http://schemas.microsoft.com/office/powerpoint/2010/main" val="2919680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9</a:t>
            </a:fld>
            <a:endParaRPr lang="de-DE" dirty="0"/>
          </a:p>
        </p:txBody>
      </p:sp>
    </p:spTree>
    <p:extLst>
      <p:ext uri="{BB962C8B-B14F-4D97-AF65-F5344CB8AC3E}">
        <p14:creationId xmlns:p14="http://schemas.microsoft.com/office/powerpoint/2010/main" val="732982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3C8F3B-8F51-3D4F-B819-A2525466D790}" type="slidenum">
              <a:rPr lang="de-DE" smtClean="0"/>
              <a:t>10</a:t>
            </a:fld>
            <a:endParaRPr lang="de-DE" dirty="0"/>
          </a:p>
        </p:txBody>
      </p:sp>
    </p:spTree>
    <p:extLst>
      <p:ext uri="{BB962C8B-B14F-4D97-AF65-F5344CB8AC3E}">
        <p14:creationId xmlns:p14="http://schemas.microsoft.com/office/powerpoint/2010/main" val="234925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5" name="Bild 4" descr="lsr-titel.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p:nvPr>
        </p:nvSpPr>
        <p:spPr>
          <a:xfrm>
            <a:off x="828587" y="3137372"/>
            <a:ext cx="7772400" cy="1470025"/>
          </a:xfrm>
        </p:spPr>
        <p:txBody>
          <a:bodyPr anchor="t" anchorCtr="0">
            <a:normAutofit/>
          </a:bodyPr>
          <a:lstStyle>
            <a:lvl1pPr algn="l">
              <a:defRPr sz="3800" b="1">
                <a:solidFill>
                  <a:schemeClr val="bg1"/>
                </a:solidFill>
              </a:defRPr>
            </a:lvl1pPr>
          </a:lstStyle>
          <a:p>
            <a:r>
              <a:rPr lang="de-DE" dirty="0"/>
              <a:t>Mastertitelformat bearbeiten</a:t>
            </a:r>
          </a:p>
        </p:txBody>
      </p:sp>
      <p:sp>
        <p:nvSpPr>
          <p:cNvPr id="3" name="Untertitel 2"/>
          <p:cNvSpPr>
            <a:spLocks noGrp="1"/>
          </p:cNvSpPr>
          <p:nvPr>
            <p:ph type="subTitle" idx="1"/>
          </p:nvPr>
        </p:nvSpPr>
        <p:spPr>
          <a:xfrm>
            <a:off x="828587" y="1382688"/>
            <a:ext cx="6431002" cy="1164759"/>
          </a:xfrm>
        </p:spPr>
        <p:txBody>
          <a:bodyPr anchor="b" anchorCtr="0">
            <a:normAutofit/>
          </a:bodyPr>
          <a:lstStyle>
            <a:lvl1pPr marL="0" indent="0" algn="l">
              <a:buNone/>
              <a:defRPr sz="26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4" name="Datumsplatzhalter 3"/>
          <p:cNvSpPr>
            <a:spLocks noGrp="1"/>
          </p:cNvSpPr>
          <p:nvPr>
            <p:ph type="dt" sz="half" idx="10"/>
          </p:nvPr>
        </p:nvSpPr>
        <p:spPr>
          <a:xfrm>
            <a:off x="828587" y="2508881"/>
            <a:ext cx="5702068" cy="489437"/>
          </a:xfrm>
          <a:prstGeom prst="rect">
            <a:avLst/>
          </a:prstGeom>
        </p:spPr>
        <p:txBody>
          <a:bodyPr lIns="108000" tIns="0" bIns="0" anchor="t" anchorCtr="0"/>
          <a:lstStyle>
            <a:lvl1pPr>
              <a:defRPr sz="2200">
                <a:solidFill>
                  <a:schemeClr val="bg1"/>
                </a:solidFill>
              </a:defRPr>
            </a:lvl1pPr>
          </a:lstStyle>
          <a:p>
            <a:r>
              <a:rPr lang="de-DE" dirty="0"/>
              <a:t>AA_Mafo 06.09.12</a:t>
            </a:r>
          </a:p>
        </p:txBody>
      </p:sp>
    </p:spTree>
    <p:extLst>
      <p:ext uri="{BB962C8B-B14F-4D97-AF65-F5344CB8AC3E}">
        <p14:creationId xmlns:p14="http://schemas.microsoft.com/office/powerpoint/2010/main" val="846017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2"/>
                </a:solidFill>
              </a:defRPr>
            </a:lvl1pPr>
          </a:lstStyle>
          <a:p>
            <a:r>
              <a:rPr lang="de-DE" dirty="0"/>
              <a:t>Mastertitelformat bearbeiten</a:t>
            </a:r>
          </a:p>
        </p:txBody>
      </p:sp>
      <p:sp>
        <p:nvSpPr>
          <p:cNvPr id="3" name="Inhaltsplatzhalt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a:xfrm>
            <a:off x="915615" y="6492604"/>
            <a:ext cx="2133600" cy="236386"/>
          </a:xfrm>
          <a:prstGeom prst="rect">
            <a:avLst/>
          </a:prstGeom>
        </p:spPr>
        <p:txBody>
          <a:bodyPr/>
          <a:lstStyle/>
          <a:p>
            <a:r>
              <a:rPr lang="de-DE" dirty="0"/>
              <a:t>AA_Mafo 06.09.12</a:t>
            </a:r>
          </a:p>
        </p:txBody>
      </p:sp>
      <p:sp>
        <p:nvSpPr>
          <p:cNvPr id="5" name="Fußzeilenplatzhalter 4"/>
          <p:cNvSpPr>
            <a:spLocks noGrp="1"/>
          </p:cNvSpPr>
          <p:nvPr>
            <p:ph type="ftr" sz="quarter" idx="11"/>
          </p:nvPr>
        </p:nvSpPr>
        <p:spPr/>
        <p:txBody>
          <a:bodyPr/>
          <a:lstStyle/>
          <a:p>
            <a:r>
              <a:rPr lang="de-DE" dirty="0"/>
              <a:t>LSR MAFO Q2 CY 2020</a:t>
            </a:r>
          </a:p>
        </p:txBody>
      </p:sp>
      <p:sp>
        <p:nvSpPr>
          <p:cNvPr id="6" name="Foliennummernplatzhalter 5"/>
          <p:cNvSpPr>
            <a:spLocks noGrp="1"/>
          </p:cNvSpPr>
          <p:nvPr>
            <p:ph type="sldNum" sz="quarter" idx="12"/>
          </p:nvPr>
        </p:nvSpPr>
        <p:spPr/>
        <p:txBody>
          <a:bodyPr/>
          <a:lstStyle/>
          <a:p>
            <a:fld id="{3F72AF43-96AC-504D-8C9E-65A6424B10E6}" type="slidenum">
              <a:rPr lang="de-DE" smtClean="0"/>
              <a:t>‹Nr.›</a:t>
            </a:fld>
            <a:endParaRPr lang="de-DE" dirty="0"/>
          </a:p>
        </p:txBody>
      </p:sp>
    </p:spTree>
    <p:extLst>
      <p:ext uri="{BB962C8B-B14F-4D97-AF65-F5344CB8AC3E}">
        <p14:creationId xmlns:p14="http://schemas.microsoft.com/office/powerpoint/2010/main" val="9063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7" name="Rechteck 6"/>
          <p:cNvSpPr/>
          <p:nvPr/>
        </p:nvSpPr>
        <p:spPr>
          <a:xfrm>
            <a:off x="-7515" y="888796"/>
            <a:ext cx="9180512" cy="5132492"/>
          </a:xfrm>
          <a:prstGeom prst="rect">
            <a:avLst/>
          </a:prstGeom>
          <a:solidFill>
            <a:srgbClr val="26AAD9"/>
          </a:solidFill>
          <a:ln/>
          <a:effectLst/>
        </p:spPr>
        <p:style>
          <a:lnRef idx="1">
            <a:schemeClr val="accent1"/>
          </a:lnRef>
          <a:fillRef idx="3">
            <a:schemeClr val="accent1"/>
          </a:fillRef>
          <a:effectRef idx="2">
            <a:schemeClr val="accent1"/>
          </a:effectRef>
          <a:fontRef idx="minor">
            <a:schemeClr val="lt1"/>
          </a:fontRef>
        </p:style>
        <p:txBody>
          <a:bodyPr/>
          <a:lstStyle/>
          <a:p>
            <a:endParaRPr lang="de-DE" dirty="0"/>
          </a:p>
        </p:txBody>
      </p:sp>
      <p:sp>
        <p:nvSpPr>
          <p:cNvPr id="2" name="Titel 1"/>
          <p:cNvSpPr>
            <a:spLocks noGrp="1"/>
          </p:cNvSpPr>
          <p:nvPr>
            <p:ph type="title"/>
          </p:nvPr>
        </p:nvSpPr>
        <p:spPr>
          <a:xfrm>
            <a:off x="834178" y="1530362"/>
            <a:ext cx="7627828" cy="696237"/>
          </a:xfrm>
        </p:spPr>
        <p:txBody>
          <a:bodyPr/>
          <a:lstStyle>
            <a:lvl1pPr>
              <a:defRPr>
                <a:solidFill>
                  <a:schemeClr val="tx2"/>
                </a:solidFill>
              </a:defRPr>
            </a:lvl1pPr>
          </a:lstStyle>
          <a:p>
            <a:r>
              <a:rPr lang="de-DE" dirty="0"/>
              <a:t>Mastertitelformat bearbeiten</a:t>
            </a:r>
          </a:p>
        </p:txBody>
      </p:sp>
      <p:sp>
        <p:nvSpPr>
          <p:cNvPr id="3" name="Inhaltsplatzhalter 2"/>
          <p:cNvSpPr>
            <a:spLocks noGrp="1"/>
          </p:cNvSpPr>
          <p:nvPr>
            <p:ph idx="1"/>
          </p:nvPr>
        </p:nvSpPr>
        <p:spPr>
          <a:xfrm>
            <a:off x="834178" y="2374610"/>
            <a:ext cx="7627828" cy="2299464"/>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a:xfrm>
            <a:off x="915615" y="6492604"/>
            <a:ext cx="2133600" cy="236386"/>
          </a:xfrm>
          <a:prstGeom prst="rect">
            <a:avLst/>
          </a:prstGeom>
        </p:spPr>
        <p:txBody>
          <a:bodyPr/>
          <a:lstStyle/>
          <a:p>
            <a:r>
              <a:rPr lang="de-DE" dirty="0"/>
              <a:t>AA_Mafo 06.09.12</a:t>
            </a:r>
          </a:p>
        </p:txBody>
      </p:sp>
      <p:sp>
        <p:nvSpPr>
          <p:cNvPr id="5" name="Fußzeilenplatzhalter 4"/>
          <p:cNvSpPr>
            <a:spLocks noGrp="1"/>
          </p:cNvSpPr>
          <p:nvPr>
            <p:ph type="ftr" sz="quarter" idx="11"/>
          </p:nvPr>
        </p:nvSpPr>
        <p:spPr/>
        <p:txBody>
          <a:bodyPr/>
          <a:lstStyle/>
          <a:p>
            <a:r>
              <a:rPr lang="de-DE" dirty="0"/>
              <a:t>LSR MAFO Q2 CY 2020</a:t>
            </a:r>
          </a:p>
        </p:txBody>
      </p:sp>
      <p:sp>
        <p:nvSpPr>
          <p:cNvPr id="6" name="Foliennummernplatzhalter 5"/>
          <p:cNvSpPr>
            <a:spLocks noGrp="1"/>
          </p:cNvSpPr>
          <p:nvPr>
            <p:ph type="sldNum" sz="quarter" idx="12"/>
          </p:nvPr>
        </p:nvSpPr>
        <p:spPr/>
        <p:txBody>
          <a:bodyPr/>
          <a:lstStyle/>
          <a:p>
            <a:fld id="{3F72AF43-96AC-504D-8C9E-65A6424B10E6}" type="slidenum">
              <a:rPr lang="de-DE" smtClean="0"/>
              <a:t>‹Nr.›</a:t>
            </a:fld>
            <a:endParaRPr lang="de-DE" dirty="0"/>
          </a:p>
        </p:txBody>
      </p:sp>
    </p:spTree>
    <p:extLst>
      <p:ext uri="{BB962C8B-B14F-4D97-AF65-F5344CB8AC3E}">
        <p14:creationId xmlns:p14="http://schemas.microsoft.com/office/powerpoint/2010/main" val="98817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pic>
        <p:nvPicPr>
          <p:cNvPr id="6" name="Bild 5" descr="lsr-titel.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itel 1"/>
          <p:cNvSpPr>
            <a:spLocks noGrp="1"/>
          </p:cNvSpPr>
          <p:nvPr>
            <p:ph type="ctrTitle"/>
          </p:nvPr>
        </p:nvSpPr>
        <p:spPr>
          <a:xfrm>
            <a:off x="828587" y="3137372"/>
            <a:ext cx="7772400" cy="1470025"/>
          </a:xfrm>
        </p:spPr>
        <p:txBody>
          <a:bodyPr anchor="t" anchorCtr="0">
            <a:normAutofit/>
          </a:bodyPr>
          <a:lstStyle>
            <a:lvl1pPr algn="l">
              <a:defRPr sz="3800" b="1">
                <a:solidFill>
                  <a:schemeClr val="bg1"/>
                </a:solidFill>
              </a:defRPr>
            </a:lvl1pPr>
          </a:lstStyle>
          <a:p>
            <a:r>
              <a:rPr lang="de-DE" dirty="0"/>
              <a:t>Mastertitelformat bearbeiten</a:t>
            </a:r>
          </a:p>
        </p:txBody>
      </p:sp>
      <p:sp>
        <p:nvSpPr>
          <p:cNvPr id="13" name="Untertitel 2"/>
          <p:cNvSpPr>
            <a:spLocks noGrp="1"/>
          </p:cNvSpPr>
          <p:nvPr>
            <p:ph type="subTitle" idx="1"/>
          </p:nvPr>
        </p:nvSpPr>
        <p:spPr>
          <a:xfrm>
            <a:off x="828587" y="1382688"/>
            <a:ext cx="6431002" cy="1164759"/>
          </a:xfrm>
        </p:spPr>
        <p:txBody>
          <a:bodyPr anchor="b" anchorCtr="0">
            <a:normAutofit/>
          </a:bodyPr>
          <a:lstStyle>
            <a:lvl1pPr marL="0" indent="0" algn="l">
              <a:buNone/>
              <a:defRPr sz="26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14" name="Datumsplatzhalter 3"/>
          <p:cNvSpPr>
            <a:spLocks noGrp="1"/>
          </p:cNvSpPr>
          <p:nvPr>
            <p:ph type="dt" sz="half" idx="10"/>
          </p:nvPr>
        </p:nvSpPr>
        <p:spPr>
          <a:xfrm>
            <a:off x="828587" y="2508881"/>
            <a:ext cx="5702068" cy="489437"/>
          </a:xfrm>
          <a:prstGeom prst="rect">
            <a:avLst/>
          </a:prstGeom>
        </p:spPr>
        <p:txBody>
          <a:bodyPr lIns="108000" tIns="0" bIns="0" anchor="t" anchorCtr="0"/>
          <a:lstStyle>
            <a:lvl1pPr>
              <a:defRPr sz="2200">
                <a:solidFill>
                  <a:schemeClr val="bg1"/>
                </a:solidFill>
              </a:defRPr>
            </a:lvl1pPr>
          </a:lstStyle>
          <a:p>
            <a:r>
              <a:rPr lang="de-DE" dirty="0"/>
              <a:t>AA_Mafo 06.09.12</a:t>
            </a:r>
          </a:p>
        </p:txBody>
      </p:sp>
    </p:spTree>
    <p:extLst>
      <p:ext uri="{BB962C8B-B14F-4D97-AF65-F5344CB8AC3E}">
        <p14:creationId xmlns:p14="http://schemas.microsoft.com/office/powerpoint/2010/main" val="2505809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E6826"/>
                </a:solidFill>
              </a:defRPr>
            </a:lvl1pPr>
          </a:lstStyle>
          <a:p>
            <a:r>
              <a:rPr lang="de-DE" dirty="0"/>
              <a:t>Mastertitelformat bearbeiten</a:t>
            </a:r>
          </a:p>
        </p:txBody>
      </p:sp>
      <p:sp>
        <p:nvSpPr>
          <p:cNvPr id="3" name="Inhaltsplatzhalter 2"/>
          <p:cNvSpPr>
            <a:spLocks noGrp="1"/>
          </p:cNvSpPr>
          <p:nvPr>
            <p:ph sz="half" idx="1"/>
          </p:nvPr>
        </p:nvSpPr>
        <p:spPr>
          <a:xfrm>
            <a:off x="834178" y="1600200"/>
            <a:ext cx="4817178" cy="4525963"/>
          </a:xfrm>
        </p:spPr>
        <p:txBody>
          <a:bodyPr>
            <a:normAutofit/>
          </a:bodyPr>
          <a:lstStyle>
            <a:lvl1pPr>
              <a:buClr>
                <a:schemeClr val="tx2"/>
              </a:buClr>
              <a:defRPr sz="1500">
                <a:solidFill>
                  <a:schemeClr val="tx1"/>
                </a:solidFill>
              </a:defRPr>
            </a:lvl1pPr>
            <a:lvl2pPr>
              <a:buClr>
                <a:schemeClr val="tx2"/>
              </a:buClr>
              <a:defRPr sz="1500">
                <a:solidFill>
                  <a:schemeClr val="tx1"/>
                </a:solidFill>
              </a:defRPr>
            </a:lvl2pPr>
            <a:lvl3pPr>
              <a:buClr>
                <a:schemeClr val="tx2"/>
              </a:buClr>
              <a:defRPr sz="1500">
                <a:solidFill>
                  <a:schemeClr val="tx1"/>
                </a:solidFill>
              </a:defRPr>
            </a:lvl3pPr>
            <a:lvl4pPr>
              <a:buClr>
                <a:schemeClr val="tx2"/>
              </a:buClr>
              <a:defRPr sz="1500">
                <a:solidFill>
                  <a:schemeClr val="tx1"/>
                </a:solidFill>
              </a:defRPr>
            </a:lvl4pPr>
            <a:lvl5pPr>
              <a:buClr>
                <a:schemeClr val="tx2"/>
              </a:buClr>
              <a:defRPr sz="1500">
                <a:solidFill>
                  <a:schemeClr val="tx1"/>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5921900" y="1600200"/>
            <a:ext cx="2540106" cy="4525963"/>
          </a:xfrm>
        </p:spPr>
        <p:txBody>
          <a:bodyPr>
            <a:normAutofit/>
          </a:bodyPr>
          <a:lstStyle>
            <a:lvl1pPr>
              <a:buClr>
                <a:schemeClr val="tx2"/>
              </a:buClr>
              <a:defRPr sz="1500"/>
            </a:lvl1pPr>
            <a:lvl2pPr>
              <a:buClr>
                <a:schemeClr val="tx2"/>
              </a:buClr>
              <a:defRPr sz="1500"/>
            </a:lvl2pPr>
            <a:lvl3pPr>
              <a:buClr>
                <a:schemeClr val="tx2"/>
              </a:buClr>
              <a:defRPr sz="1500"/>
            </a:lvl3pPr>
            <a:lvl4pPr>
              <a:buClr>
                <a:schemeClr val="tx2"/>
              </a:buClr>
              <a:defRPr sz="1500"/>
            </a:lvl4pPr>
            <a:lvl5pPr>
              <a:buClr>
                <a:schemeClr val="tx2"/>
              </a:buClr>
              <a:defRPr sz="15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a:xfrm>
            <a:off x="915615" y="6492604"/>
            <a:ext cx="2133600" cy="236386"/>
          </a:xfrm>
          <a:prstGeom prst="rect">
            <a:avLst/>
          </a:prstGeom>
        </p:spPr>
        <p:txBody>
          <a:bodyPr/>
          <a:lstStyle/>
          <a:p>
            <a:r>
              <a:rPr lang="de-DE" dirty="0"/>
              <a:t>AA_Mafo 06.09.12</a:t>
            </a:r>
          </a:p>
        </p:txBody>
      </p:sp>
      <p:sp>
        <p:nvSpPr>
          <p:cNvPr id="6" name="Fußzeilenplatzhalter 5"/>
          <p:cNvSpPr>
            <a:spLocks noGrp="1"/>
          </p:cNvSpPr>
          <p:nvPr>
            <p:ph type="ftr" sz="quarter" idx="11"/>
          </p:nvPr>
        </p:nvSpPr>
        <p:spPr/>
        <p:txBody>
          <a:bodyPr/>
          <a:lstStyle/>
          <a:p>
            <a:r>
              <a:rPr lang="de-DE" dirty="0"/>
              <a:t>LSR MAFO Q2 CY 2020</a:t>
            </a:r>
          </a:p>
        </p:txBody>
      </p:sp>
      <p:sp>
        <p:nvSpPr>
          <p:cNvPr id="7" name="Foliennummernplatzhalter 6"/>
          <p:cNvSpPr>
            <a:spLocks noGrp="1"/>
          </p:cNvSpPr>
          <p:nvPr>
            <p:ph type="sldNum" sz="quarter" idx="12"/>
          </p:nvPr>
        </p:nvSpPr>
        <p:spPr/>
        <p:txBody>
          <a:bodyPr/>
          <a:lstStyle/>
          <a:p>
            <a:fld id="{3F72AF43-96AC-504D-8C9E-65A6424B10E6}" type="slidenum">
              <a:rPr lang="de-DE" smtClean="0"/>
              <a:t>‹Nr.›</a:t>
            </a:fld>
            <a:endParaRPr lang="de-DE" dirty="0"/>
          </a:p>
        </p:txBody>
      </p:sp>
    </p:spTree>
    <p:extLst>
      <p:ext uri="{BB962C8B-B14F-4D97-AF65-F5344CB8AC3E}">
        <p14:creationId xmlns:p14="http://schemas.microsoft.com/office/powerpoint/2010/main" val="2544689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E6826"/>
                </a:solidFill>
              </a:defRPr>
            </a:lvl1pPr>
          </a:lstStyle>
          <a:p>
            <a:r>
              <a:rPr lang="de-DE" dirty="0"/>
              <a:t>Mastertitelformat bearbeiten</a:t>
            </a:r>
          </a:p>
        </p:txBody>
      </p:sp>
      <p:sp>
        <p:nvSpPr>
          <p:cNvPr id="3" name="Inhaltsplatzhalter 2"/>
          <p:cNvSpPr>
            <a:spLocks noGrp="1"/>
          </p:cNvSpPr>
          <p:nvPr>
            <p:ph sz="half" idx="1"/>
          </p:nvPr>
        </p:nvSpPr>
        <p:spPr>
          <a:xfrm>
            <a:off x="834178" y="1600200"/>
            <a:ext cx="2977037" cy="4525963"/>
          </a:xfrm>
        </p:spPr>
        <p:txBody>
          <a:bodyPr>
            <a:normAutofit/>
          </a:bodyPr>
          <a:lstStyle>
            <a:lvl1pPr>
              <a:buClr>
                <a:schemeClr val="tx2"/>
              </a:buClr>
              <a:defRPr sz="1500"/>
            </a:lvl1pPr>
            <a:lvl2pPr>
              <a:buClr>
                <a:schemeClr val="tx2"/>
              </a:buClr>
              <a:defRPr sz="1500"/>
            </a:lvl2pPr>
            <a:lvl3pPr>
              <a:buClr>
                <a:schemeClr val="tx2"/>
              </a:buClr>
              <a:defRPr sz="1500"/>
            </a:lvl3pPr>
            <a:lvl4pPr>
              <a:buClr>
                <a:schemeClr val="tx2"/>
              </a:buClr>
              <a:defRPr sz="1500"/>
            </a:lvl4pPr>
            <a:lvl5pPr>
              <a:buClr>
                <a:schemeClr val="tx2"/>
              </a:buClr>
              <a:defRPr sz="15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043125" y="1600200"/>
            <a:ext cx="4418881" cy="4525963"/>
          </a:xfrm>
        </p:spPr>
        <p:txBody>
          <a:bodyPr>
            <a:normAutofit/>
          </a:bodyPr>
          <a:lstStyle>
            <a:lvl1pPr>
              <a:buClr>
                <a:schemeClr val="tx2"/>
              </a:buClr>
              <a:defRPr sz="1500"/>
            </a:lvl1pPr>
            <a:lvl2pPr>
              <a:buClr>
                <a:schemeClr val="tx2"/>
              </a:buClr>
              <a:defRPr sz="1500"/>
            </a:lvl2pPr>
            <a:lvl3pPr>
              <a:buClr>
                <a:schemeClr val="tx2"/>
              </a:buClr>
              <a:defRPr sz="1500"/>
            </a:lvl3pPr>
            <a:lvl4pPr>
              <a:buClr>
                <a:schemeClr val="tx2"/>
              </a:buClr>
              <a:defRPr sz="1500"/>
            </a:lvl4pPr>
            <a:lvl5pPr>
              <a:buClr>
                <a:schemeClr val="tx2"/>
              </a:buClr>
              <a:defRPr sz="15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a:xfrm>
            <a:off x="915615" y="6492604"/>
            <a:ext cx="2133600" cy="236386"/>
          </a:xfrm>
          <a:prstGeom prst="rect">
            <a:avLst/>
          </a:prstGeom>
        </p:spPr>
        <p:txBody>
          <a:bodyPr/>
          <a:lstStyle/>
          <a:p>
            <a:r>
              <a:rPr lang="de-DE" dirty="0"/>
              <a:t>AA_Mafo 06.09.12</a:t>
            </a:r>
          </a:p>
        </p:txBody>
      </p:sp>
      <p:sp>
        <p:nvSpPr>
          <p:cNvPr id="6" name="Fußzeilenplatzhalter 5"/>
          <p:cNvSpPr>
            <a:spLocks noGrp="1"/>
          </p:cNvSpPr>
          <p:nvPr>
            <p:ph type="ftr" sz="quarter" idx="11"/>
          </p:nvPr>
        </p:nvSpPr>
        <p:spPr/>
        <p:txBody>
          <a:bodyPr/>
          <a:lstStyle/>
          <a:p>
            <a:r>
              <a:rPr lang="de-DE" dirty="0"/>
              <a:t>LSR MAFO Q2 CY 2020</a:t>
            </a:r>
          </a:p>
        </p:txBody>
      </p:sp>
      <p:sp>
        <p:nvSpPr>
          <p:cNvPr id="7" name="Foliennummernplatzhalter 6"/>
          <p:cNvSpPr>
            <a:spLocks noGrp="1"/>
          </p:cNvSpPr>
          <p:nvPr>
            <p:ph type="sldNum" sz="quarter" idx="12"/>
          </p:nvPr>
        </p:nvSpPr>
        <p:spPr/>
        <p:txBody>
          <a:bodyPr/>
          <a:lstStyle/>
          <a:p>
            <a:fld id="{3F72AF43-96AC-504D-8C9E-65A6424B10E6}" type="slidenum">
              <a:rPr lang="de-DE" smtClean="0"/>
              <a:t>‹Nr.›</a:t>
            </a:fld>
            <a:endParaRPr lang="de-DE" dirty="0"/>
          </a:p>
        </p:txBody>
      </p:sp>
    </p:spTree>
    <p:extLst>
      <p:ext uri="{BB962C8B-B14F-4D97-AF65-F5344CB8AC3E}">
        <p14:creationId xmlns:p14="http://schemas.microsoft.com/office/powerpoint/2010/main" val="1354777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E6826"/>
                </a:solidFill>
              </a:defRPr>
            </a:lvl1pPr>
          </a:lstStyle>
          <a:p>
            <a:r>
              <a:rPr lang="de-DE" dirty="0"/>
              <a:t>Mastertitelformat bearbeiten</a:t>
            </a:r>
          </a:p>
        </p:txBody>
      </p:sp>
      <p:sp>
        <p:nvSpPr>
          <p:cNvPr id="3" name="Datumsplatzhalter 2"/>
          <p:cNvSpPr>
            <a:spLocks noGrp="1"/>
          </p:cNvSpPr>
          <p:nvPr>
            <p:ph type="dt" sz="half" idx="10"/>
          </p:nvPr>
        </p:nvSpPr>
        <p:spPr>
          <a:xfrm>
            <a:off x="915615" y="6492604"/>
            <a:ext cx="2133600" cy="236386"/>
          </a:xfrm>
          <a:prstGeom prst="rect">
            <a:avLst/>
          </a:prstGeom>
        </p:spPr>
        <p:txBody>
          <a:bodyPr/>
          <a:lstStyle/>
          <a:p>
            <a:r>
              <a:rPr lang="de-DE" dirty="0"/>
              <a:t>AA_Mafo 06.09.12</a:t>
            </a:r>
          </a:p>
        </p:txBody>
      </p:sp>
      <p:sp>
        <p:nvSpPr>
          <p:cNvPr id="4" name="Fußzeilenplatzhalter 3"/>
          <p:cNvSpPr>
            <a:spLocks noGrp="1"/>
          </p:cNvSpPr>
          <p:nvPr>
            <p:ph type="ftr" sz="quarter" idx="11"/>
          </p:nvPr>
        </p:nvSpPr>
        <p:spPr/>
        <p:txBody>
          <a:bodyPr/>
          <a:lstStyle/>
          <a:p>
            <a:r>
              <a:rPr lang="de-DE" dirty="0"/>
              <a:t>LSR MAFO Q2 CY 2020</a:t>
            </a:r>
          </a:p>
        </p:txBody>
      </p:sp>
      <p:sp>
        <p:nvSpPr>
          <p:cNvPr id="5" name="Foliennummernplatzhalter 4"/>
          <p:cNvSpPr>
            <a:spLocks noGrp="1"/>
          </p:cNvSpPr>
          <p:nvPr>
            <p:ph type="sldNum" sz="quarter" idx="12"/>
          </p:nvPr>
        </p:nvSpPr>
        <p:spPr/>
        <p:txBody>
          <a:bodyPr/>
          <a:lstStyle/>
          <a:p>
            <a:fld id="{3F72AF43-96AC-504D-8C9E-65A6424B10E6}" type="slidenum">
              <a:rPr lang="de-DE" smtClean="0"/>
              <a:t>‹Nr.›</a:t>
            </a:fld>
            <a:endParaRPr lang="de-DE" dirty="0"/>
          </a:p>
        </p:txBody>
      </p:sp>
    </p:spTree>
    <p:extLst>
      <p:ext uri="{BB962C8B-B14F-4D97-AF65-F5344CB8AC3E}">
        <p14:creationId xmlns:p14="http://schemas.microsoft.com/office/powerpoint/2010/main" val="266088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1119673"/>
            <a:ext cx="3008313" cy="1492320"/>
          </a:xfrm>
        </p:spPr>
        <p:txBody>
          <a:bodyPr anchor="t" anchorCtr="0"/>
          <a:lstStyle>
            <a:lvl1pPr algn="l">
              <a:defRPr sz="2000" b="1">
                <a:solidFill>
                  <a:srgbClr val="0E6826"/>
                </a:solidFill>
              </a:defRPr>
            </a:lvl1pPr>
          </a:lstStyle>
          <a:p>
            <a:r>
              <a:rPr lang="de-DE" dirty="0"/>
              <a:t>Mastertitelformat bearbeiten</a:t>
            </a:r>
          </a:p>
        </p:txBody>
      </p:sp>
      <p:sp>
        <p:nvSpPr>
          <p:cNvPr id="3" name="Inhaltsplatzhalter 2"/>
          <p:cNvSpPr>
            <a:spLocks noGrp="1"/>
          </p:cNvSpPr>
          <p:nvPr>
            <p:ph idx="1"/>
          </p:nvPr>
        </p:nvSpPr>
        <p:spPr>
          <a:xfrm>
            <a:off x="3575050" y="1119673"/>
            <a:ext cx="5111750" cy="4741706"/>
          </a:xfrm>
        </p:spPr>
        <p:txBody>
          <a:bodyPr>
            <a:normAutofit/>
          </a:bodyPr>
          <a:lstStyle>
            <a:lvl1pPr>
              <a:buClr>
                <a:schemeClr val="tx2"/>
              </a:buClr>
              <a:defRPr sz="1500"/>
            </a:lvl1pPr>
            <a:lvl2pPr>
              <a:buClr>
                <a:schemeClr val="tx2"/>
              </a:buClr>
              <a:defRPr sz="1500"/>
            </a:lvl2pPr>
            <a:lvl3pPr>
              <a:buClr>
                <a:schemeClr val="tx2"/>
              </a:buClr>
              <a:defRPr sz="1500"/>
            </a:lvl3pPr>
            <a:lvl4pPr>
              <a:buClr>
                <a:schemeClr val="tx2"/>
              </a:buClr>
              <a:defRPr sz="1500"/>
            </a:lvl4pPr>
            <a:lvl5pPr>
              <a:buClr>
                <a:schemeClr val="tx2"/>
              </a:buClr>
              <a:defRPr sz="15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457200" y="2690223"/>
            <a:ext cx="3008313" cy="3171156"/>
          </a:xfrm>
        </p:spPr>
        <p:txBody>
          <a:bodyPr/>
          <a:lstStyle>
            <a:lvl1pPr marL="0" indent="0">
              <a:buNone/>
              <a:defRPr sz="1400">
                <a:solidFill>
                  <a:srgbClr val="9A8F8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5" name="Datumsplatzhalter 4"/>
          <p:cNvSpPr>
            <a:spLocks noGrp="1"/>
          </p:cNvSpPr>
          <p:nvPr>
            <p:ph type="dt" sz="half" idx="10"/>
          </p:nvPr>
        </p:nvSpPr>
        <p:spPr>
          <a:xfrm>
            <a:off x="915615" y="6492604"/>
            <a:ext cx="2133600" cy="236386"/>
          </a:xfrm>
          <a:prstGeom prst="rect">
            <a:avLst/>
          </a:prstGeom>
        </p:spPr>
        <p:txBody>
          <a:bodyPr/>
          <a:lstStyle/>
          <a:p>
            <a:r>
              <a:rPr lang="de-DE" dirty="0"/>
              <a:t>AA_Mafo 06.09.12</a:t>
            </a:r>
          </a:p>
        </p:txBody>
      </p:sp>
      <p:sp>
        <p:nvSpPr>
          <p:cNvPr id="6" name="Fußzeilenplatzhalter 5"/>
          <p:cNvSpPr>
            <a:spLocks noGrp="1"/>
          </p:cNvSpPr>
          <p:nvPr>
            <p:ph type="ftr" sz="quarter" idx="11"/>
          </p:nvPr>
        </p:nvSpPr>
        <p:spPr/>
        <p:txBody>
          <a:bodyPr/>
          <a:lstStyle/>
          <a:p>
            <a:r>
              <a:rPr lang="de-DE" dirty="0"/>
              <a:t>LSR MAFO Q2 CY 2020</a:t>
            </a:r>
          </a:p>
        </p:txBody>
      </p:sp>
      <p:sp>
        <p:nvSpPr>
          <p:cNvPr id="7" name="Foliennummernplatzhalter 6"/>
          <p:cNvSpPr>
            <a:spLocks noGrp="1"/>
          </p:cNvSpPr>
          <p:nvPr>
            <p:ph type="sldNum" sz="quarter" idx="12"/>
          </p:nvPr>
        </p:nvSpPr>
        <p:spPr/>
        <p:txBody>
          <a:bodyPr/>
          <a:lstStyle/>
          <a:p>
            <a:fld id="{3F72AF43-96AC-504D-8C9E-65A6424B10E6}" type="slidenum">
              <a:rPr lang="de-DE" smtClean="0"/>
              <a:t>‹Nr.›</a:t>
            </a:fld>
            <a:endParaRPr lang="de-DE" dirty="0"/>
          </a:p>
        </p:txBody>
      </p:sp>
    </p:spTree>
    <p:extLst>
      <p:ext uri="{BB962C8B-B14F-4D97-AF65-F5344CB8AC3E}">
        <p14:creationId xmlns:p14="http://schemas.microsoft.com/office/powerpoint/2010/main" val="2551989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Beschriftun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 y="871692"/>
            <a:ext cx="9144000" cy="51249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2" name="Titel 1"/>
          <p:cNvSpPr>
            <a:spLocks noGrp="1"/>
          </p:cNvSpPr>
          <p:nvPr>
            <p:ph type="title"/>
          </p:nvPr>
        </p:nvSpPr>
        <p:spPr>
          <a:xfrm>
            <a:off x="822840" y="1044537"/>
            <a:ext cx="5486400" cy="566738"/>
          </a:xfrm>
        </p:spPr>
        <p:txBody>
          <a:bodyPr anchor="b"/>
          <a:lstStyle>
            <a:lvl1pPr algn="l">
              <a:defRPr sz="2000" b="1">
                <a:solidFill>
                  <a:srgbClr val="0E6826"/>
                </a:solidFill>
              </a:defRPr>
            </a:lvl1pPr>
          </a:lstStyle>
          <a:p>
            <a:r>
              <a:rPr lang="de-DE" dirty="0"/>
              <a:t>Mastertitelformat bearbeiten</a:t>
            </a:r>
          </a:p>
        </p:txBody>
      </p:sp>
      <p:sp>
        <p:nvSpPr>
          <p:cNvPr id="5" name="Datumsplatzhalter 4"/>
          <p:cNvSpPr>
            <a:spLocks noGrp="1"/>
          </p:cNvSpPr>
          <p:nvPr>
            <p:ph type="dt" sz="half" idx="10"/>
          </p:nvPr>
        </p:nvSpPr>
        <p:spPr>
          <a:xfrm>
            <a:off x="915615" y="6492604"/>
            <a:ext cx="2133600" cy="236386"/>
          </a:xfrm>
          <a:prstGeom prst="rect">
            <a:avLst/>
          </a:prstGeom>
        </p:spPr>
        <p:txBody>
          <a:bodyPr/>
          <a:lstStyle/>
          <a:p>
            <a:r>
              <a:rPr lang="de-DE" dirty="0"/>
              <a:t>AA_Mafo 06.09.12</a:t>
            </a:r>
          </a:p>
        </p:txBody>
      </p:sp>
      <p:sp>
        <p:nvSpPr>
          <p:cNvPr id="6" name="Fußzeilenplatzhalter 5"/>
          <p:cNvSpPr>
            <a:spLocks noGrp="1"/>
          </p:cNvSpPr>
          <p:nvPr>
            <p:ph type="ftr" sz="quarter" idx="11"/>
          </p:nvPr>
        </p:nvSpPr>
        <p:spPr/>
        <p:txBody>
          <a:bodyPr/>
          <a:lstStyle/>
          <a:p>
            <a:r>
              <a:rPr lang="de-DE" dirty="0"/>
              <a:t>LSR MAFO Q2 CY 2020</a:t>
            </a:r>
          </a:p>
        </p:txBody>
      </p:sp>
      <p:sp>
        <p:nvSpPr>
          <p:cNvPr id="7" name="Foliennummernplatzhalter 6"/>
          <p:cNvSpPr>
            <a:spLocks noGrp="1"/>
          </p:cNvSpPr>
          <p:nvPr>
            <p:ph type="sldNum" sz="quarter" idx="12"/>
          </p:nvPr>
        </p:nvSpPr>
        <p:spPr/>
        <p:txBody>
          <a:bodyPr/>
          <a:lstStyle/>
          <a:p>
            <a:fld id="{3F72AF43-96AC-504D-8C9E-65A6424B10E6}" type="slidenum">
              <a:rPr lang="de-DE" smtClean="0"/>
              <a:t>‹Nr.›</a:t>
            </a:fld>
            <a:endParaRPr lang="de-DE" dirty="0"/>
          </a:p>
        </p:txBody>
      </p:sp>
    </p:spTree>
    <p:extLst>
      <p:ext uri="{BB962C8B-B14F-4D97-AF65-F5344CB8AC3E}">
        <p14:creationId xmlns:p14="http://schemas.microsoft.com/office/powerpoint/2010/main" val="55298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Bild 7" descr="lsr-folgeseite.tif"/>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platzhalter 1"/>
          <p:cNvSpPr>
            <a:spLocks noGrp="1"/>
          </p:cNvSpPr>
          <p:nvPr>
            <p:ph type="title"/>
          </p:nvPr>
        </p:nvSpPr>
        <p:spPr>
          <a:xfrm>
            <a:off x="834178" y="834125"/>
            <a:ext cx="7627828" cy="696237"/>
          </a:xfrm>
          <a:prstGeom prst="rect">
            <a:avLst/>
          </a:prstGeom>
        </p:spPr>
        <p:txBody>
          <a:bodyPr vert="horz" lIns="91440" tIns="45720" rIns="91440" bIns="45720" rtlCol="0" anchor="b" anchorCtr="0">
            <a:normAutofit/>
          </a:bodyPr>
          <a:lstStyle/>
          <a:p>
            <a:r>
              <a:rPr lang="de-DE" dirty="0"/>
              <a:t>Mastertitelformat bearbeiten</a:t>
            </a:r>
          </a:p>
        </p:txBody>
      </p:sp>
      <p:sp>
        <p:nvSpPr>
          <p:cNvPr id="3" name="Textplatzhalter 2"/>
          <p:cNvSpPr>
            <a:spLocks noGrp="1"/>
          </p:cNvSpPr>
          <p:nvPr>
            <p:ph type="body" idx="1"/>
          </p:nvPr>
        </p:nvSpPr>
        <p:spPr>
          <a:xfrm>
            <a:off x="834178" y="1675351"/>
            <a:ext cx="7627828" cy="4193544"/>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915615" y="6210312"/>
            <a:ext cx="2895600" cy="188855"/>
          </a:xfrm>
          <a:prstGeom prst="rect">
            <a:avLst/>
          </a:prstGeom>
        </p:spPr>
        <p:txBody>
          <a:bodyPr vert="horz" lIns="0" tIns="0" rIns="0" bIns="0" rtlCol="0" anchor="t" anchorCtr="0"/>
          <a:lstStyle>
            <a:lvl1pPr algn="l">
              <a:defRPr sz="900" b="1">
                <a:solidFill>
                  <a:srgbClr val="26AAD9"/>
                </a:solidFill>
                <a:latin typeface="Cambria"/>
                <a:cs typeface="Cambria"/>
              </a:defRPr>
            </a:lvl1pPr>
          </a:lstStyle>
          <a:p>
            <a:r>
              <a:rPr lang="de-DE" dirty="0"/>
              <a:t>FA LSR Mafo Analytica, 08.10.2015</a:t>
            </a:r>
          </a:p>
        </p:txBody>
      </p:sp>
      <p:sp>
        <p:nvSpPr>
          <p:cNvPr id="6" name="Foliennummernplatzhalter 5"/>
          <p:cNvSpPr>
            <a:spLocks noGrp="1"/>
          </p:cNvSpPr>
          <p:nvPr>
            <p:ph type="sldNum" sz="quarter" idx="4"/>
          </p:nvPr>
        </p:nvSpPr>
        <p:spPr>
          <a:xfrm>
            <a:off x="7928432" y="6282195"/>
            <a:ext cx="856722" cy="263010"/>
          </a:xfrm>
          <a:prstGeom prst="rect">
            <a:avLst/>
          </a:prstGeom>
        </p:spPr>
        <p:txBody>
          <a:bodyPr vert="horz" lIns="91440" tIns="45720" rIns="91440" bIns="45720" rtlCol="0" anchor="ctr"/>
          <a:lstStyle>
            <a:lvl1pPr algn="r">
              <a:defRPr sz="1000">
                <a:solidFill>
                  <a:srgbClr val="0E6826"/>
                </a:solidFill>
                <a:latin typeface="Cambria"/>
                <a:cs typeface="Cambria"/>
              </a:defRPr>
            </a:lvl1pPr>
          </a:lstStyle>
          <a:p>
            <a:fld id="{3F72AF43-96AC-504D-8C9E-65A6424B10E6}" type="slidenum">
              <a:rPr lang="de-DE" smtClean="0"/>
              <a:pPr/>
              <a:t>‹Nr.›</a:t>
            </a:fld>
            <a:endParaRPr lang="de-DE" dirty="0"/>
          </a:p>
        </p:txBody>
      </p:sp>
    </p:spTree>
    <p:extLst>
      <p:ext uri="{BB962C8B-B14F-4D97-AF65-F5344CB8AC3E}">
        <p14:creationId xmlns:p14="http://schemas.microsoft.com/office/powerpoint/2010/main" val="1129439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1" r:id="rId6"/>
    <p:sldLayoutId id="2147483654" r:id="rId7"/>
    <p:sldLayoutId id="2147483656" r:id="rId8"/>
    <p:sldLayoutId id="2147483657" r:id="rId9"/>
  </p:sldLayoutIdLst>
  <p:hf sldNum="0" hdr="0" dt="0"/>
  <p:txStyles>
    <p:titleStyle>
      <a:lvl1pPr algn="l" defTabSz="457200" rtl="0" eaLnBrk="1" latinLnBrk="0" hangingPunct="1">
        <a:spcBef>
          <a:spcPct val="0"/>
        </a:spcBef>
        <a:buNone/>
        <a:defRPr sz="2400" b="1" kern="1200">
          <a:solidFill>
            <a:srgbClr val="0E6826"/>
          </a:solidFill>
          <a:latin typeface="Cambria"/>
          <a:ea typeface="+mj-ea"/>
          <a:cs typeface="Cambria"/>
        </a:defRPr>
      </a:lvl1pPr>
    </p:titleStyle>
    <p:body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rgbClr val="C4006C"/>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rgbClr val="C4006C"/>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rgbClr val="C4006C"/>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rgbClr val="C4006C"/>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peter.quick@promega.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98184" y="6143675"/>
            <a:ext cx="1551138" cy="286181"/>
          </a:xfrm>
        </p:spPr>
        <p:txBody>
          <a:bodyPr/>
          <a:lstStyle/>
          <a:p>
            <a:r>
              <a:rPr lang="de-DE" sz="1800" b="0" i="0" u="none" strike="noStrike" baseline="0" dirty="0">
                <a:solidFill>
                  <a:srgbClr val="548335"/>
                </a:solidFill>
              </a:rPr>
              <a:t>22. April 2021 I 10:30 – 12:30</a:t>
            </a:r>
            <a:endParaRPr lang="de-DE" sz="1800" dirty="0"/>
          </a:p>
          <a:p>
            <a:endParaRPr lang="de-DE" sz="1800" dirty="0">
              <a:solidFill>
                <a:schemeClr val="tx1"/>
              </a:solidFill>
            </a:endParaRPr>
          </a:p>
        </p:txBody>
      </p:sp>
      <p:sp>
        <p:nvSpPr>
          <p:cNvPr id="7" name="Titel 5"/>
          <p:cNvSpPr>
            <a:spLocks noGrp="1"/>
          </p:cNvSpPr>
          <p:nvPr>
            <p:ph type="title"/>
          </p:nvPr>
        </p:nvSpPr>
        <p:spPr>
          <a:xfrm>
            <a:off x="2049322" y="125348"/>
            <a:ext cx="6392930" cy="479770"/>
          </a:xfrm>
        </p:spPr>
        <p:txBody>
          <a:bodyPr anchor="t">
            <a:normAutofit fontScale="90000"/>
          </a:bodyPr>
          <a:lstStyle/>
          <a:p>
            <a:pPr algn="ctr"/>
            <a:r>
              <a:rPr lang="en-US" sz="2400" b="0" i="0" u="none" strike="noStrike" baseline="0" dirty="0">
                <a:solidFill>
                  <a:srgbClr val="548335"/>
                </a:solidFill>
              </a:rPr>
              <a:t>Covid-19 – An Accelerator for Diagnostics?</a:t>
            </a:r>
            <a:br>
              <a:rPr lang="en-US" sz="2400" b="0" i="0" u="none" strike="noStrike" baseline="0" dirty="0">
                <a:solidFill>
                  <a:srgbClr val="548335"/>
                </a:solidFill>
              </a:rPr>
            </a:br>
            <a:endParaRPr lang="en-US" dirty="0"/>
          </a:p>
        </p:txBody>
      </p:sp>
      <p:sp>
        <p:nvSpPr>
          <p:cNvPr id="21" name="Content Placeholder 3">
            <a:extLst>
              <a:ext uri="{FF2B5EF4-FFF2-40B4-BE49-F238E27FC236}">
                <a16:creationId xmlns:a16="http://schemas.microsoft.com/office/drawing/2014/main" id="{FFEA750E-EA06-4C90-B08A-48B2D753180E}"/>
              </a:ext>
            </a:extLst>
          </p:cNvPr>
          <p:cNvSpPr txBox="1">
            <a:spLocks/>
          </p:cNvSpPr>
          <p:nvPr/>
        </p:nvSpPr>
        <p:spPr>
          <a:xfrm>
            <a:off x="3370521" y="5969329"/>
            <a:ext cx="5754062" cy="855463"/>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548335"/>
                </a:solidFill>
                <a:effectLst/>
                <a:uLnTx/>
                <a:uFillTx/>
                <a:latin typeface="Calibri"/>
                <a:ea typeface="+mn-ea"/>
                <a:cs typeface="+mn-cs"/>
              </a:rPr>
              <a:t>Dr. Peter Quick </a:t>
            </a:r>
            <a:r>
              <a:rPr kumimoji="0" lang="de-DE" sz="1800" b="0" i="0" u="none" strike="noStrike" kern="1200" cap="none" spc="0" normalizeH="0" baseline="0" noProof="0" dirty="0">
                <a:ln>
                  <a:noFill/>
                </a:ln>
                <a:solidFill>
                  <a:srgbClr val="548335"/>
                </a:solidFill>
                <a:effectLst/>
                <a:uLnTx/>
                <a:uFillTx/>
                <a:latin typeface="Calibri"/>
                <a:ea typeface="+mn-ea"/>
                <a:cs typeface="+mn-cs"/>
              </a:rPr>
              <a:t>I Forum MedTech Pharma e.V.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8335"/>
                </a:solidFill>
                <a:effectLst/>
                <a:uLnTx/>
                <a:uFillTx/>
                <a:latin typeface="Calibri"/>
                <a:ea typeface="+mn-ea"/>
                <a:cs typeface="+mn-cs"/>
              </a:rPr>
              <a:t>Session: Innovative Therapeutics and Trends in Diagnostics with Updates from IVDR –</a:t>
            </a:r>
          </a:p>
        </p:txBody>
      </p:sp>
      <p:pic>
        <p:nvPicPr>
          <p:cNvPr id="3" name="Grafik 2" descr="Ein Bild, das Text enthält.&#10;&#10;Automatisch generierte Beschreibung">
            <a:extLst>
              <a:ext uri="{FF2B5EF4-FFF2-40B4-BE49-F238E27FC236}">
                <a16:creationId xmlns:a16="http://schemas.microsoft.com/office/drawing/2014/main" id="{6B106B26-6969-4D65-B5E7-F15E6EC9CB9F}"/>
              </a:ext>
            </a:extLst>
          </p:cNvPr>
          <p:cNvPicPr>
            <a:picLocks noChangeAspect="1"/>
          </p:cNvPicPr>
          <p:nvPr/>
        </p:nvPicPr>
        <p:blipFill>
          <a:blip r:embed="rId3"/>
          <a:stretch>
            <a:fillRect/>
          </a:stretch>
        </p:blipFill>
        <p:spPr>
          <a:xfrm>
            <a:off x="0" y="931544"/>
            <a:ext cx="9144000" cy="4994911"/>
          </a:xfrm>
          <a:prstGeom prst="rect">
            <a:avLst/>
          </a:prstGeom>
        </p:spPr>
      </p:pic>
    </p:spTree>
    <p:extLst>
      <p:ext uri="{BB962C8B-B14F-4D97-AF65-F5344CB8AC3E}">
        <p14:creationId xmlns:p14="http://schemas.microsoft.com/office/powerpoint/2010/main" val="2211775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98184" y="6143675"/>
            <a:ext cx="1551138" cy="286181"/>
          </a:xfrm>
        </p:spPr>
        <p:txBody>
          <a:bodyPr/>
          <a:lstStyle/>
          <a:p>
            <a:r>
              <a:rPr lang="de-DE" sz="1800" b="0" i="0" u="none" strike="noStrike" baseline="0" dirty="0">
                <a:solidFill>
                  <a:srgbClr val="548335"/>
                </a:solidFill>
              </a:rPr>
              <a:t>22. April 2021 I 10:30 – 12:30</a:t>
            </a:r>
            <a:endParaRPr lang="de-DE" sz="1800" dirty="0"/>
          </a:p>
          <a:p>
            <a:endParaRPr lang="de-DE" sz="1800" dirty="0">
              <a:solidFill>
                <a:schemeClr val="tx1"/>
              </a:solidFill>
            </a:endParaRPr>
          </a:p>
        </p:txBody>
      </p:sp>
      <p:sp>
        <p:nvSpPr>
          <p:cNvPr id="7" name="Titel 5"/>
          <p:cNvSpPr>
            <a:spLocks noGrp="1"/>
          </p:cNvSpPr>
          <p:nvPr>
            <p:ph type="title"/>
          </p:nvPr>
        </p:nvSpPr>
        <p:spPr>
          <a:xfrm>
            <a:off x="2049322" y="125348"/>
            <a:ext cx="6392930" cy="479770"/>
          </a:xfrm>
        </p:spPr>
        <p:txBody>
          <a:bodyPr anchor="t">
            <a:normAutofit fontScale="90000"/>
          </a:bodyPr>
          <a:lstStyle/>
          <a:p>
            <a:pPr algn="ctr"/>
            <a:r>
              <a:rPr lang="en-US" sz="2400" b="0" i="0" u="none" strike="noStrike" baseline="0" dirty="0">
                <a:solidFill>
                  <a:srgbClr val="548335"/>
                </a:solidFill>
              </a:rPr>
              <a:t>Covid-19 – An Accelerator for Diagnostics?</a:t>
            </a:r>
            <a:br>
              <a:rPr lang="en-US" sz="2400" b="0" i="0" u="none" strike="noStrike" baseline="0" dirty="0">
                <a:solidFill>
                  <a:srgbClr val="548335"/>
                </a:solidFill>
              </a:rPr>
            </a:br>
            <a:endParaRPr lang="en-US" dirty="0"/>
          </a:p>
        </p:txBody>
      </p:sp>
      <p:sp>
        <p:nvSpPr>
          <p:cNvPr id="21" name="Content Placeholder 3">
            <a:extLst>
              <a:ext uri="{FF2B5EF4-FFF2-40B4-BE49-F238E27FC236}">
                <a16:creationId xmlns:a16="http://schemas.microsoft.com/office/drawing/2014/main" id="{FFEA750E-EA06-4C90-B08A-48B2D753180E}"/>
              </a:ext>
            </a:extLst>
          </p:cNvPr>
          <p:cNvSpPr txBox="1">
            <a:spLocks/>
          </p:cNvSpPr>
          <p:nvPr/>
        </p:nvSpPr>
        <p:spPr>
          <a:xfrm>
            <a:off x="3370521" y="5969329"/>
            <a:ext cx="5754062" cy="855463"/>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548335"/>
                </a:solidFill>
                <a:effectLst/>
                <a:uLnTx/>
                <a:uFillTx/>
                <a:latin typeface="Calibri"/>
                <a:ea typeface="+mn-ea"/>
                <a:cs typeface="+mn-cs"/>
              </a:rPr>
              <a:t>Dr. Peter Quick </a:t>
            </a:r>
            <a:r>
              <a:rPr kumimoji="0" lang="de-DE" sz="1800" b="0" i="0" u="none" strike="noStrike" kern="1200" cap="none" spc="0" normalizeH="0" baseline="0" noProof="0" dirty="0">
                <a:ln>
                  <a:noFill/>
                </a:ln>
                <a:solidFill>
                  <a:srgbClr val="548335"/>
                </a:solidFill>
                <a:effectLst/>
                <a:uLnTx/>
                <a:uFillTx/>
                <a:latin typeface="Calibri"/>
                <a:ea typeface="+mn-ea"/>
                <a:cs typeface="+mn-cs"/>
              </a:rPr>
              <a:t>I Forum MedTech Pharma e.V.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8335"/>
                </a:solidFill>
                <a:effectLst/>
                <a:uLnTx/>
                <a:uFillTx/>
                <a:latin typeface="Calibri"/>
                <a:ea typeface="+mn-ea"/>
                <a:cs typeface="+mn-cs"/>
              </a:rPr>
              <a:t>Session: Innovative Therapeutics and Trends in Diagnostics with Updates from IVDR –</a:t>
            </a:r>
          </a:p>
        </p:txBody>
      </p:sp>
      <p:graphicFrame>
        <p:nvGraphicFramePr>
          <p:cNvPr id="6" name="Diagramm 5">
            <a:extLst>
              <a:ext uri="{FF2B5EF4-FFF2-40B4-BE49-F238E27FC236}">
                <a16:creationId xmlns:a16="http://schemas.microsoft.com/office/drawing/2014/main" id="{9213A9FB-4233-4BFF-AC3B-9016DFA13356}"/>
              </a:ext>
            </a:extLst>
          </p:cNvPr>
          <p:cNvGraphicFramePr>
            <a:graphicFrameLocks/>
          </p:cNvGraphicFramePr>
          <p:nvPr>
            <p:extLst>
              <p:ext uri="{D42A27DB-BD31-4B8C-83A1-F6EECF244321}">
                <p14:modId xmlns:p14="http://schemas.microsoft.com/office/powerpoint/2010/main" val="877359846"/>
              </p:ext>
            </p:extLst>
          </p:nvPr>
        </p:nvGraphicFramePr>
        <p:xfrm>
          <a:off x="19417" y="845003"/>
          <a:ext cx="9105166" cy="51243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6935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98184" y="6143675"/>
            <a:ext cx="1551138" cy="286181"/>
          </a:xfrm>
        </p:spPr>
        <p:txBody>
          <a:bodyPr/>
          <a:lstStyle/>
          <a:p>
            <a:r>
              <a:rPr lang="de-DE" sz="1800" b="0" i="0" u="none" strike="noStrike" baseline="0" dirty="0">
                <a:solidFill>
                  <a:srgbClr val="548335"/>
                </a:solidFill>
              </a:rPr>
              <a:t>22. April 2021 I 10:30 – 12:30</a:t>
            </a:r>
            <a:endParaRPr lang="de-DE" sz="1800" dirty="0"/>
          </a:p>
          <a:p>
            <a:endParaRPr lang="de-DE" sz="1800" dirty="0">
              <a:solidFill>
                <a:schemeClr val="tx1"/>
              </a:solidFill>
            </a:endParaRPr>
          </a:p>
        </p:txBody>
      </p:sp>
      <p:sp>
        <p:nvSpPr>
          <p:cNvPr id="7" name="Titel 5"/>
          <p:cNvSpPr>
            <a:spLocks noGrp="1"/>
          </p:cNvSpPr>
          <p:nvPr>
            <p:ph type="title"/>
          </p:nvPr>
        </p:nvSpPr>
        <p:spPr>
          <a:xfrm>
            <a:off x="2049322" y="125348"/>
            <a:ext cx="6392930" cy="479770"/>
          </a:xfrm>
        </p:spPr>
        <p:txBody>
          <a:bodyPr anchor="t">
            <a:normAutofit fontScale="90000"/>
          </a:bodyPr>
          <a:lstStyle/>
          <a:p>
            <a:pPr algn="ctr"/>
            <a:r>
              <a:rPr lang="en-US" sz="2400" b="0" i="0" u="none" strike="noStrike" baseline="0" dirty="0">
                <a:solidFill>
                  <a:srgbClr val="548335"/>
                </a:solidFill>
              </a:rPr>
              <a:t>Covid-19 – An Accelerator for Diagnostics?</a:t>
            </a:r>
            <a:br>
              <a:rPr lang="en-US" sz="2400" b="0" i="0" u="none" strike="noStrike" baseline="0" dirty="0">
                <a:solidFill>
                  <a:srgbClr val="548335"/>
                </a:solidFill>
              </a:rPr>
            </a:br>
            <a:endParaRPr lang="en-US" dirty="0"/>
          </a:p>
        </p:txBody>
      </p:sp>
      <p:sp>
        <p:nvSpPr>
          <p:cNvPr id="21" name="Content Placeholder 3">
            <a:extLst>
              <a:ext uri="{FF2B5EF4-FFF2-40B4-BE49-F238E27FC236}">
                <a16:creationId xmlns:a16="http://schemas.microsoft.com/office/drawing/2014/main" id="{FFEA750E-EA06-4C90-B08A-48B2D753180E}"/>
              </a:ext>
            </a:extLst>
          </p:cNvPr>
          <p:cNvSpPr txBox="1">
            <a:spLocks/>
          </p:cNvSpPr>
          <p:nvPr/>
        </p:nvSpPr>
        <p:spPr>
          <a:xfrm>
            <a:off x="3370521" y="5969329"/>
            <a:ext cx="5754062" cy="855463"/>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548335"/>
                </a:solidFill>
                <a:effectLst/>
                <a:uLnTx/>
                <a:uFillTx/>
                <a:latin typeface="Calibri"/>
                <a:ea typeface="+mn-ea"/>
                <a:cs typeface="+mn-cs"/>
              </a:rPr>
              <a:t>Dr. Peter Quick </a:t>
            </a:r>
            <a:r>
              <a:rPr kumimoji="0" lang="de-DE" sz="1800" b="0" i="0" u="none" strike="noStrike" kern="1200" cap="none" spc="0" normalizeH="0" baseline="0" noProof="0" dirty="0">
                <a:ln>
                  <a:noFill/>
                </a:ln>
                <a:solidFill>
                  <a:srgbClr val="548335"/>
                </a:solidFill>
                <a:effectLst/>
                <a:uLnTx/>
                <a:uFillTx/>
                <a:latin typeface="Calibri"/>
                <a:ea typeface="+mn-ea"/>
                <a:cs typeface="+mn-cs"/>
              </a:rPr>
              <a:t>I Forum MedTech Pharma e.V.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8335"/>
                </a:solidFill>
                <a:effectLst/>
                <a:uLnTx/>
                <a:uFillTx/>
                <a:latin typeface="Calibri"/>
                <a:ea typeface="+mn-ea"/>
                <a:cs typeface="+mn-cs"/>
              </a:rPr>
              <a:t>Session: Innovative Therapeutics and Trends in Diagnostics with Updates from IVDR –</a:t>
            </a:r>
          </a:p>
        </p:txBody>
      </p:sp>
      <p:graphicFrame>
        <p:nvGraphicFramePr>
          <p:cNvPr id="6" name="Diagramm 5">
            <a:extLst>
              <a:ext uri="{FF2B5EF4-FFF2-40B4-BE49-F238E27FC236}">
                <a16:creationId xmlns:a16="http://schemas.microsoft.com/office/drawing/2014/main" id="{5E4BB5FA-7A2C-4420-96DA-03F69CF10BA7}"/>
              </a:ext>
            </a:extLst>
          </p:cNvPr>
          <p:cNvGraphicFramePr>
            <a:graphicFrameLocks/>
          </p:cNvGraphicFramePr>
          <p:nvPr>
            <p:extLst>
              <p:ext uri="{D42A27DB-BD31-4B8C-83A1-F6EECF244321}">
                <p14:modId xmlns:p14="http://schemas.microsoft.com/office/powerpoint/2010/main" val="3041178081"/>
              </p:ext>
            </p:extLst>
          </p:nvPr>
        </p:nvGraphicFramePr>
        <p:xfrm>
          <a:off x="0" y="829340"/>
          <a:ext cx="9124583" cy="51399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9236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98184" y="6143675"/>
            <a:ext cx="1551138" cy="286181"/>
          </a:xfrm>
        </p:spPr>
        <p:txBody>
          <a:bodyPr/>
          <a:lstStyle/>
          <a:p>
            <a:r>
              <a:rPr lang="de-DE" sz="1800" b="0" i="0" u="none" strike="noStrike" baseline="0" dirty="0">
                <a:solidFill>
                  <a:srgbClr val="548335"/>
                </a:solidFill>
              </a:rPr>
              <a:t>22. April 2021 I 10:30 – 12:30</a:t>
            </a:r>
            <a:endParaRPr lang="de-DE" sz="1800" dirty="0"/>
          </a:p>
          <a:p>
            <a:endParaRPr lang="de-DE" sz="1800" dirty="0">
              <a:solidFill>
                <a:schemeClr val="tx1"/>
              </a:solidFill>
            </a:endParaRPr>
          </a:p>
        </p:txBody>
      </p:sp>
      <p:sp>
        <p:nvSpPr>
          <p:cNvPr id="7" name="Titel 5"/>
          <p:cNvSpPr>
            <a:spLocks noGrp="1"/>
          </p:cNvSpPr>
          <p:nvPr>
            <p:ph type="title"/>
          </p:nvPr>
        </p:nvSpPr>
        <p:spPr>
          <a:xfrm>
            <a:off x="2049322" y="125348"/>
            <a:ext cx="6392930" cy="479770"/>
          </a:xfrm>
        </p:spPr>
        <p:txBody>
          <a:bodyPr anchor="t">
            <a:normAutofit fontScale="90000"/>
          </a:bodyPr>
          <a:lstStyle/>
          <a:p>
            <a:pPr algn="ctr"/>
            <a:r>
              <a:rPr lang="en-US" sz="2400" b="0" i="0" u="none" strike="noStrike" baseline="0" dirty="0">
                <a:solidFill>
                  <a:srgbClr val="548335"/>
                </a:solidFill>
              </a:rPr>
              <a:t>Covid-19 – An Accelerator for Diagnostics?</a:t>
            </a:r>
            <a:br>
              <a:rPr lang="en-US" sz="2400" b="0" i="0" u="none" strike="noStrike" baseline="0" dirty="0">
                <a:solidFill>
                  <a:srgbClr val="548335"/>
                </a:solidFill>
              </a:rPr>
            </a:br>
            <a:endParaRPr lang="en-US" dirty="0"/>
          </a:p>
        </p:txBody>
      </p:sp>
      <p:sp>
        <p:nvSpPr>
          <p:cNvPr id="21" name="Content Placeholder 3">
            <a:extLst>
              <a:ext uri="{FF2B5EF4-FFF2-40B4-BE49-F238E27FC236}">
                <a16:creationId xmlns:a16="http://schemas.microsoft.com/office/drawing/2014/main" id="{FFEA750E-EA06-4C90-B08A-48B2D753180E}"/>
              </a:ext>
            </a:extLst>
          </p:cNvPr>
          <p:cNvSpPr txBox="1">
            <a:spLocks/>
          </p:cNvSpPr>
          <p:nvPr/>
        </p:nvSpPr>
        <p:spPr>
          <a:xfrm>
            <a:off x="3370521" y="5969329"/>
            <a:ext cx="5754062" cy="855463"/>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548335"/>
                </a:solidFill>
                <a:effectLst/>
                <a:uLnTx/>
                <a:uFillTx/>
                <a:latin typeface="Calibri"/>
                <a:ea typeface="+mn-ea"/>
                <a:cs typeface="+mn-cs"/>
              </a:rPr>
              <a:t>Dr. Peter Quick </a:t>
            </a:r>
            <a:r>
              <a:rPr kumimoji="0" lang="de-DE" sz="1800" b="0" i="0" u="none" strike="noStrike" kern="1200" cap="none" spc="0" normalizeH="0" baseline="0" noProof="0" dirty="0">
                <a:ln>
                  <a:noFill/>
                </a:ln>
                <a:solidFill>
                  <a:srgbClr val="548335"/>
                </a:solidFill>
                <a:effectLst/>
                <a:uLnTx/>
                <a:uFillTx/>
                <a:latin typeface="Calibri"/>
                <a:ea typeface="+mn-ea"/>
                <a:cs typeface="+mn-cs"/>
              </a:rPr>
              <a:t>I Forum MedTech Pharma e.V.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8335"/>
                </a:solidFill>
                <a:effectLst/>
                <a:uLnTx/>
                <a:uFillTx/>
                <a:latin typeface="Calibri"/>
                <a:ea typeface="+mn-ea"/>
                <a:cs typeface="+mn-cs"/>
              </a:rPr>
              <a:t>Session: Innovative Therapeutics and Trends in Diagnostics with Updates from IVDR –</a:t>
            </a:r>
          </a:p>
        </p:txBody>
      </p:sp>
      <p:graphicFrame>
        <p:nvGraphicFramePr>
          <p:cNvPr id="5" name="Diagramm 4">
            <a:extLst>
              <a:ext uri="{FF2B5EF4-FFF2-40B4-BE49-F238E27FC236}">
                <a16:creationId xmlns:a16="http://schemas.microsoft.com/office/drawing/2014/main" id="{44E9F14E-E0B0-449B-9456-4BAE75B254E1}"/>
              </a:ext>
            </a:extLst>
          </p:cNvPr>
          <p:cNvGraphicFramePr>
            <a:graphicFrameLocks/>
          </p:cNvGraphicFramePr>
          <p:nvPr>
            <p:extLst>
              <p:ext uri="{D42A27DB-BD31-4B8C-83A1-F6EECF244321}">
                <p14:modId xmlns:p14="http://schemas.microsoft.com/office/powerpoint/2010/main" val="3504016280"/>
              </p:ext>
            </p:extLst>
          </p:nvPr>
        </p:nvGraphicFramePr>
        <p:xfrm>
          <a:off x="713506" y="1293743"/>
          <a:ext cx="7716988" cy="464197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feld 5">
            <a:extLst>
              <a:ext uri="{FF2B5EF4-FFF2-40B4-BE49-F238E27FC236}">
                <a16:creationId xmlns:a16="http://schemas.microsoft.com/office/drawing/2014/main" id="{5F22AD24-8714-4475-90B4-A667696283EB}"/>
              </a:ext>
            </a:extLst>
          </p:cNvPr>
          <p:cNvSpPr txBox="1"/>
          <p:nvPr/>
        </p:nvSpPr>
        <p:spPr>
          <a:xfrm>
            <a:off x="1564201" y="3213568"/>
            <a:ext cx="3007799" cy="1077218"/>
          </a:xfrm>
          <a:prstGeom prst="rect">
            <a:avLst/>
          </a:prstGeom>
          <a:noFill/>
        </p:spPr>
        <p:txBody>
          <a:bodyPr wrap="square" rtlCol="0">
            <a:spAutoFit/>
          </a:bodyPr>
          <a:lstStyle/>
          <a:p>
            <a:r>
              <a:rPr lang="de-DE" sz="1600" b="1" dirty="0">
                <a:latin typeface="Calibri" panose="020F0502020204030204" pitchFamily="34" charset="0"/>
                <a:ea typeface="Cambria" panose="02040503050406030204" pitchFamily="18" charset="0"/>
                <a:cs typeface="Calibri" panose="020F0502020204030204" pitchFamily="34" charset="0"/>
              </a:rPr>
              <a:t>Corona-associated products:</a:t>
            </a:r>
            <a:r>
              <a:rPr lang="de-DE" sz="1600" dirty="0">
                <a:latin typeface="Calibri" panose="020F0502020204030204" pitchFamily="34" charset="0"/>
                <a:ea typeface="Cambria" panose="02040503050406030204" pitchFamily="18" charset="0"/>
                <a:cs typeface="Calibri" panose="020F0502020204030204" pitchFamily="34" charset="0"/>
              </a:rPr>
              <a:t> Reagents, Proteins, Testkits, Instruments, Extraction kits, Swabs, Pipette tips etc.</a:t>
            </a:r>
            <a:endParaRPr lang="de-DE" sz="1600" dirty="0">
              <a:latin typeface="Calibri" panose="020F0502020204030204" pitchFamily="34" charset="0"/>
              <a:cs typeface="Calibri" panose="020F0502020204030204" pitchFamily="34" charset="0"/>
            </a:endParaRPr>
          </a:p>
        </p:txBody>
      </p:sp>
      <p:sp>
        <p:nvSpPr>
          <p:cNvPr id="8" name="Titel 5">
            <a:extLst>
              <a:ext uri="{FF2B5EF4-FFF2-40B4-BE49-F238E27FC236}">
                <a16:creationId xmlns:a16="http://schemas.microsoft.com/office/drawing/2014/main" id="{3D730CCF-A0E0-4949-8A82-F5DDD843B86B}"/>
              </a:ext>
            </a:extLst>
          </p:cNvPr>
          <p:cNvSpPr txBox="1">
            <a:spLocks/>
          </p:cNvSpPr>
          <p:nvPr/>
        </p:nvSpPr>
        <p:spPr>
          <a:xfrm>
            <a:off x="498184" y="845900"/>
            <a:ext cx="8294941" cy="479770"/>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2400" b="1" kern="1200">
                <a:solidFill>
                  <a:schemeClr val="tx2"/>
                </a:solidFill>
                <a:latin typeface="Cambria"/>
                <a:ea typeface="+mj-ea"/>
                <a:cs typeface="Cambria"/>
              </a:defRPr>
            </a:lvl1pPr>
          </a:lstStyle>
          <a:p>
            <a:pPr algn="ctr"/>
            <a:r>
              <a:rPr lang="en-US" sz="2000" dirty="0">
                <a:solidFill>
                  <a:srgbClr val="548335"/>
                </a:solidFill>
              </a:rPr>
              <a:t>LSR and IVD industry increase production 18 times within 4 months!</a:t>
            </a:r>
            <a:br>
              <a:rPr lang="en-US" sz="2000" dirty="0">
                <a:solidFill>
                  <a:srgbClr val="548335"/>
                </a:solidFill>
              </a:rPr>
            </a:br>
            <a:endParaRPr lang="en-US" sz="2000" dirty="0"/>
          </a:p>
        </p:txBody>
      </p:sp>
    </p:spTree>
    <p:extLst>
      <p:ext uri="{BB962C8B-B14F-4D97-AF65-F5344CB8AC3E}">
        <p14:creationId xmlns:p14="http://schemas.microsoft.com/office/powerpoint/2010/main" val="1984700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98184" y="6143675"/>
            <a:ext cx="1551138" cy="286181"/>
          </a:xfrm>
        </p:spPr>
        <p:txBody>
          <a:bodyPr/>
          <a:lstStyle/>
          <a:p>
            <a:r>
              <a:rPr lang="de-DE" sz="1800" b="0" i="0" u="none" strike="noStrike" baseline="0" dirty="0">
                <a:solidFill>
                  <a:srgbClr val="548335"/>
                </a:solidFill>
              </a:rPr>
              <a:t>22. April 2021 I 10:30 – 12:30</a:t>
            </a:r>
            <a:endParaRPr lang="de-DE" sz="1800" dirty="0"/>
          </a:p>
          <a:p>
            <a:endParaRPr lang="de-DE" sz="1800" dirty="0">
              <a:solidFill>
                <a:schemeClr val="tx1"/>
              </a:solidFill>
            </a:endParaRPr>
          </a:p>
        </p:txBody>
      </p:sp>
      <p:sp>
        <p:nvSpPr>
          <p:cNvPr id="7" name="Titel 5"/>
          <p:cNvSpPr>
            <a:spLocks noGrp="1"/>
          </p:cNvSpPr>
          <p:nvPr>
            <p:ph type="title"/>
          </p:nvPr>
        </p:nvSpPr>
        <p:spPr>
          <a:xfrm>
            <a:off x="2049322" y="125348"/>
            <a:ext cx="6392930" cy="479770"/>
          </a:xfrm>
        </p:spPr>
        <p:txBody>
          <a:bodyPr anchor="t">
            <a:normAutofit fontScale="90000"/>
          </a:bodyPr>
          <a:lstStyle/>
          <a:p>
            <a:pPr algn="ctr"/>
            <a:r>
              <a:rPr lang="en-US" sz="2400" b="0" i="0" u="none" strike="noStrike" baseline="0" dirty="0">
                <a:solidFill>
                  <a:srgbClr val="548335"/>
                </a:solidFill>
              </a:rPr>
              <a:t>Covid-19 – An Accelerator for Diagnostics?</a:t>
            </a:r>
            <a:br>
              <a:rPr lang="en-US" sz="2400" b="0" i="0" u="none" strike="noStrike" baseline="0" dirty="0">
                <a:solidFill>
                  <a:srgbClr val="548335"/>
                </a:solidFill>
              </a:rPr>
            </a:br>
            <a:endParaRPr lang="en-US" dirty="0"/>
          </a:p>
        </p:txBody>
      </p:sp>
      <p:sp>
        <p:nvSpPr>
          <p:cNvPr id="21" name="Content Placeholder 3">
            <a:extLst>
              <a:ext uri="{FF2B5EF4-FFF2-40B4-BE49-F238E27FC236}">
                <a16:creationId xmlns:a16="http://schemas.microsoft.com/office/drawing/2014/main" id="{FFEA750E-EA06-4C90-B08A-48B2D753180E}"/>
              </a:ext>
            </a:extLst>
          </p:cNvPr>
          <p:cNvSpPr txBox="1">
            <a:spLocks/>
          </p:cNvSpPr>
          <p:nvPr/>
        </p:nvSpPr>
        <p:spPr>
          <a:xfrm>
            <a:off x="3370521" y="5969329"/>
            <a:ext cx="5754062" cy="855463"/>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548335"/>
                </a:solidFill>
                <a:effectLst/>
                <a:uLnTx/>
                <a:uFillTx/>
                <a:latin typeface="Calibri"/>
                <a:ea typeface="+mn-ea"/>
                <a:cs typeface="+mn-cs"/>
              </a:rPr>
              <a:t>Dr. Peter Quick </a:t>
            </a:r>
            <a:r>
              <a:rPr kumimoji="0" lang="de-DE" sz="1800" b="0" i="0" u="none" strike="noStrike" kern="1200" cap="none" spc="0" normalizeH="0" baseline="0" noProof="0" dirty="0">
                <a:ln>
                  <a:noFill/>
                </a:ln>
                <a:solidFill>
                  <a:srgbClr val="548335"/>
                </a:solidFill>
                <a:effectLst/>
                <a:uLnTx/>
                <a:uFillTx/>
                <a:latin typeface="Calibri"/>
                <a:ea typeface="+mn-ea"/>
                <a:cs typeface="+mn-cs"/>
              </a:rPr>
              <a:t>I Forum MedTech Pharma e.V.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8335"/>
                </a:solidFill>
                <a:effectLst/>
                <a:uLnTx/>
                <a:uFillTx/>
                <a:latin typeface="Calibri"/>
                <a:ea typeface="+mn-ea"/>
                <a:cs typeface="+mn-cs"/>
              </a:rPr>
              <a:t>Session: Innovative Therapeutics and Trends in Diagnostics with Updates from IVDR –</a:t>
            </a:r>
          </a:p>
        </p:txBody>
      </p:sp>
      <p:pic>
        <p:nvPicPr>
          <p:cNvPr id="2" name="Grafik 1">
            <a:extLst>
              <a:ext uri="{FF2B5EF4-FFF2-40B4-BE49-F238E27FC236}">
                <a16:creationId xmlns:a16="http://schemas.microsoft.com/office/drawing/2014/main" id="{F339F0BA-AD7F-4966-B13C-81FCD33E5065}"/>
              </a:ext>
            </a:extLst>
          </p:cNvPr>
          <p:cNvPicPr>
            <a:picLocks noChangeAspect="1"/>
          </p:cNvPicPr>
          <p:nvPr/>
        </p:nvPicPr>
        <p:blipFill>
          <a:blip r:embed="rId3"/>
          <a:stretch>
            <a:fillRect/>
          </a:stretch>
        </p:blipFill>
        <p:spPr>
          <a:xfrm>
            <a:off x="283895" y="916163"/>
            <a:ext cx="8790270" cy="2371060"/>
          </a:xfrm>
          <a:prstGeom prst="rect">
            <a:avLst/>
          </a:prstGeom>
        </p:spPr>
      </p:pic>
      <p:sp>
        <p:nvSpPr>
          <p:cNvPr id="8" name="Textfeld 7">
            <a:extLst>
              <a:ext uri="{FF2B5EF4-FFF2-40B4-BE49-F238E27FC236}">
                <a16:creationId xmlns:a16="http://schemas.microsoft.com/office/drawing/2014/main" id="{CF467D89-E985-4344-8CD4-94A322B33CA8}"/>
              </a:ext>
            </a:extLst>
          </p:cNvPr>
          <p:cNvSpPr txBox="1"/>
          <p:nvPr/>
        </p:nvSpPr>
        <p:spPr>
          <a:xfrm>
            <a:off x="227008" y="3825960"/>
            <a:ext cx="8689984" cy="830997"/>
          </a:xfrm>
          <a:prstGeom prst="rect">
            <a:avLst/>
          </a:prstGeom>
          <a:noFill/>
        </p:spPr>
        <p:txBody>
          <a:bodyPr wrap="square">
            <a:spAutoFit/>
          </a:bodyPr>
          <a:lstStyle/>
          <a:p>
            <a:pPr marL="0" lvl="0" indent="0">
              <a:spcBef>
                <a:spcPts val="0"/>
              </a:spcBef>
              <a:buClrTx/>
              <a:buNone/>
              <a:defRPr/>
            </a:pPr>
            <a:r>
              <a:rPr kumimoji="0" lang="en-US" sz="2400" b="1" i="0" u="none" strike="noStrike" kern="1200" cap="none" spc="0" normalizeH="0" baseline="0" noProof="0" dirty="0">
                <a:ln>
                  <a:noFill/>
                </a:ln>
                <a:effectLst/>
                <a:uLnTx/>
                <a:uFillTx/>
                <a:latin typeface="Calibri"/>
                <a:ea typeface="+mn-ea"/>
                <a:cs typeface="+mn-cs"/>
              </a:rPr>
              <a:t>915 COVID-19 related </a:t>
            </a:r>
            <a:r>
              <a:rPr lang="en-US" sz="2400" b="1" dirty="0">
                <a:latin typeface="Calibri"/>
                <a:cs typeface="+mn-cs"/>
              </a:rPr>
              <a:t>R&amp;D </a:t>
            </a:r>
            <a:r>
              <a:rPr kumimoji="0" lang="en-US" sz="2400" b="1" i="0" u="none" strike="noStrike" kern="1200" cap="none" spc="0" normalizeH="0" baseline="0" noProof="0" dirty="0">
                <a:ln>
                  <a:noFill/>
                </a:ln>
                <a:effectLst/>
                <a:uLnTx/>
                <a:uFillTx/>
                <a:latin typeface="Calibri"/>
                <a:ea typeface="+mn-ea"/>
                <a:cs typeface="+mn-cs"/>
              </a:rPr>
              <a:t>projects were funded by tax money </a:t>
            </a:r>
            <a:r>
              <a:rPr kumimoji="0" lang="en-US" sz="2400" b="0" i="0" u="none" strike="noStrike" kern="1200" cap="none" spc="0" normalizeH="0" baseline="0" noProof="0" dirty="0">
                <a:ln>
                  <a:noFill/>
                </a:ln>
                <a:effectLst/>
                <a:uLnTx/>
                <a:uFillTx/>
                <a:latin typeface="Calibri"/>
                <a:ea typeface="+mn-ea"/>
                <a:cs typeface="+mn-cs"/>
              </a:rPr>
              <a:t>in Europe, i.e. </a:t>
            </a:r>
            <a:r>
              <a:rPr kumimoji="0" lang="da-DK" sz="2400" i="0" u="none" strike="noStrike" kern="1200" cap="none" spc="0" normalizeH="0" baseline="0" noProof="0" dirty="0">
                <a:ln>
                  <a:noFill/>
                </a:ln>
                <a:effectLst/>
                <a:uLnTx/>
                <a:uFillTx/>
                <a:latin typeface="Calibri"/>
                <a:ea typeface="+mn-ea"/>
                <a:cs typeface="+mn-cs"/>
              </a:rPr>
              <a:t>AT, CH, DE</a:t>
            </a:r>
            <a:r>
              <a:rPr kumimoji="0" lang="da-DK" sz="2400" b="0" i="0" u="none" strike="noStrike" kern="1200" cap="none" spc="0" normalizeH="0" baseline="0" noProof="0" dirty="0">
                <a:ln>
                  <a:noFill/>
                </a:ln>
                <a:effectLst/>
                <a:uLnTx/>
                <a:uFillTx/>
                <a:latin typeface="Calibri"/>
                <a:ea typeface="+mn-ea"/>
                <a:cs typeface="+mn-cs"/>
              </a:rPr>
              <a:t>, Fr, HU, PL, SK, and UK,</a:t>
            </a:r>
            <a:r>
              <a:rPr lang="en-US" sz="2400" dirty="0">
                <a:latin typeface="Calibri"/>
                <a:cs typeface="+mn-cs"/>
              </a:rPr>
              <a:t> at Feb end 2021.</a:t>
            </a:r>
            <a:endParaRPr kumimoji="0" lang="en-US" sz="2400" b="0" i="0" u="none" strike="noStrike" kern="1200" cap="none" spc="0" normalizeH="0" baseline="0" noProof="0" dirty="0">
              <a:ln>
                <a:noFill/>
              </a:ln>
              <a:effectLst/>
              <a:uLnTx/>
              <a:uFillTx/>
              <a:latin typeface="Calibri"/>
              <a:ea typeface="+mn-ea"/>
              <a:cs typeface="+mn-cs"/>
            </a:endParaRPr>
          </a:p>
        </p:txBody>
      </p:sp>
      <p:pic>
        <p:nvPicPr>
          <p:cNvPr id="3" name="Grafik 2">
            <a:extLst>
              <a:ext uri="{FF2B5EF4-FFF2-40B4-BE49-F238E27FC236}">
                <a16:creationId xmlns:a16="http://schemas.microsoft.com/office/drawing/2014/main" id="{FF256C63-51EE-40A2-9294-AFFC92C534F8}"/>
              </a:ext>
            </a:extLst>
          </p:cNvPr>
          <p:cNvPicPr>
            <a:picLocks noChangeAspect="1"/>
          </p:cNvPicPr>
          <p:nvPr/>
        </p:nvPicPr>
        <p:blipFill>
          <a:blip r:embed="rId4"/>
          <a:stretch>
            <a:fillRect/>
          </a:stretch>
        </p:blipFill>
        <p:spPr>
          <a:xfrm>
            <a:off x="6819089" y="1463026"/>
            <a:ext cx="1755850" cy="1277333"/>
          </a:xfrm>
          <a:prstGeom prst="rect">
            <a:avLst/>
          </a:prstGeom>
        </p:spPr>
      </p:pic>
      <p:sp>
        <p:nvSpPr>
          <p:cNvPr id="5" name="Pfeil: Chevron 4">
            <a:extLst>
              <a:ext uri="{FF2B5EF4-FFF2-40B4-BE49-F238E27FC236}">
                <a16:creationId xmlns:a16="http://schemas.microsoft.com/office/drawing/2014/main" id="{678D6C83-2D20-4809-873F-4090524FE485}"/>
              </a:ext>
            </a:extLst>
          </p:cNvPr>
          <p:cNvSpPr/>
          <p:nvPr/>
        </p:nvSpPr>
        <p:spPr>
          <a:xfrm rot="10800000">
            <a:off x="6442645" y="1854610"/>
            <a:ext cx="484632" cy="484632"/>
          </a:xfrm>
          <a:prstGeom prst="chevron">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tx1"/>
              </a:solidFill>
            </a:endParaRPr>
          </a:p>
        </p:txBody>
      </p:sp>
    </p:spTree>
    <p:extLst>
      <p:ext uri="{BB962C8B-B14F-4D97-AF65-F5344CB8AC3E}">
        <p14:creationId xmlns:p14="http://schemas.microsoft.com/office/powerpoint/2010/main" val="222503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98184" y="6143675"/>
            <a:ext cx="1551138" cy="286181"/>
          </a:xfrm>
        </p:spPr>
        <p:txBody>
          <a:bodyPr/>
          <a:lstStyle/>
          <a:p>
            <a:r>
              <a:rPr lang="de-DE" sz="1800" b="0" i="0" u="none" strike="noStrike" baseline="0" dirty="0">
                <a:solidFill>
                  <a:srgbClr val="548335"/>
                </a:solidFill>
              </a:rPr>
              <a:t>22. April 2021 I 10:30 – 12:30</a:t>
            </a:r>
            <a:endParaRPr lang="de-DE" sz="1800" dirty="0"/>
          </a:p>
          <a:p>
            <a:endParaRPr lang="de-DE" sz="1800" dirty="0">
              <a:solidFill>
                <a:schemeClr val="tx1"/>
              </a:solidFill>
            </a:endParaRPr>
          </a:p>
        </p:txBody>
      </p:sp>
      <p:sp>
        <p:nvSpPr>
          <p:cNvPr id="7" name="Titel 5"/>
          <p:cNvSpPr>
            <a:spLocks noGrp="1"/>
          </p:cNvSpPr>
          <p:nvPr>
            <p:ph type="title"/>
          </p:nvPr>
        </p:nvSpPr>
        <p:spPr>
          <a:xfrm>
            <a:off x="2049322" y="125348"/>
            <a:ext cx="6392930" cy="479770"/>
          </a:xfrm>
        </p:spPr>
        <p:txBody>
          <a:bodyPr anchor="t">
            <a:normAutofit fontScale="90000"/>
          </a:bodyPr>
          <a:lstStyle/>
          <a:p>
            <a:pPr algn="ctr"/>
            <a:r>
              <a:rPr lang="en-US" sz="2400" b="0" i="0" u="none" strike="noStrike" baseline="0" dirty="0">
                <a:solidFill>
                  <a:srgbClr val="548335"/>
                </a:solidFill>
              </a:rPr>
              <a:t>Covid-19 – An Accelerator for Diagnostics?</a:t>
            </a:r>
            <a:br>
              <a:rPr lang="en-US" sz="2400" b="0" i="0" u="none" strike="noStrike" baseline="0" dirty="0">
                <a:solidFill>
                  <a:srgbClr val="548335"/>
                </a:solidFill>
              </a:rPr>
            </a:br>
            <a:endParaRPr lang="en-US" dirty="0"/>
          </a:p>
        </p:txBody>
      </p:sp>
      <p:sp>
        <p:nvSpPr>
          <p:cNvPr id="21" name="Content Placeholder 3">
            <a:extLst>
              <a:ext uri="{FF2B5EF4-FFF2-40B4-BE49-F238E27FC236}">
                <a16:creationId xmlns:a16="http://schemas.microsoft.com/office/drawing/2014/main" id="{FFEA750E-EA06-4C90-B08A-48B2D753180E}"/>
              </a:ext>
            </a:extLst>
          </p:cNvPr>
          <p:cNvSpPr txBox="1">
            <a:spLocks/>
          </p:cNvSpPr>
          <p:nvPr/>
        </p:nvSpPr>
        <p:spPr>
          <a:xfrm>
            <a:off x="3370521" y="5969329"/>
            <a:ext cx="5754062" cy="855463"/>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548335"/>
                </a:solidFill>
                <a:effectLst/>
                <a:uLnTx/>
                <a:uFillTx/>
                <a:latin typeface="Calibri"/>
                <a:ea typeface="+mn-ea"/>
                <a:cs typeface="+mn-cs"/>
              </a:rPr>
              <a:t>Dr. Peter Quick </a:t>
            </a:r>
            <a:r>
              <a:rPr kumimoji="0" lang="de-DE" sz="1800" b="0" i="0" u="none" strike="noStrike" kern="1200" cap="none" spc="0" normalizeH="0" baseline="0" noProof="0" dirty="0">
                <a:ln>
                  <a:noFill/>
                </a:ln>
                <a:solidFill>
                  <a:srgbClr val="548335"/>
                </a:solidFill>
                <a:effectLst/>
                <a:uLnTx/>
                <a:uFillTx/>
                <a:latin typeface="Calibri"/>
                <a:ea typeface="+mn-ea"/>
                <a:cs typeface="+mn-cs"/>
              </a:rPr>
              <a:t>I Forum MedTech Pharma e.V.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8335"/>
                </a:solidFill>
                <a:effectLst/>
                <a:uLnTx/>
                <a:uFillTx/>
                <a:latin typeface="Calibri"/>
                <a:ea typeface="+mn-ea"/>
                <a:cs typeface="+mn-cs"/>
              </a:rPr>
              <a:t>Session: Innovative Therapeutics and Trends in Diagnostics with Updates from IVDR –</a:t>
            </a:r>
          </a:p>
        </p:txBody>
      </p:sp>
      <p:graphicFrame>
        <p:nvGraphicFramePr>
          <p:cNvPr id="10" name="Diagramm 9">
            <a:extLst>
              <a:ext uri="{FF2B5EF4-FFF2-40B4-BE49-F238E27FC236}">
                <a16:creationId xmlns:a16="http://schemas.microsoft.com/office/drawing/2014/main" id="{2690388E-CCBF-4304-88F5-4CB4EC26DEFB}"/>
              </a:ext>
            </a:extLst>
          </p:cNvPr>
          <p:cNvGraphicFramePr>
            <a:graphicFrameLocks/>
          </p:cNvGraphicFramePr>
          <p:nvPr>
            <p:extLst>
              <p:ext uri="{D42A27DB-BD31-4B8C-83A1-F6EECF244321}">
                <p14:modId xmlns:p14="http://schemas.microsoft.com/office/powerpoint/2010/main" val="1456898738"/>
              </p:ext>
            </p:extLst>
          </p:nvPr>
        </p:nvGraphicFramePr>
        <p:xfrm>
          <a:off x="255181" y="829340"/>
          <a:ext cx="8750596" cy="513998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feld 10">
            <a:extLst>
              <a:ext uri="{FF2B5EF4-FFF2-40B4-BE49-F238E27FC236}">
                <a16:creationId xmlns:a16="http://schemas.microsoft.com/office/drawing/2014/main" id="{407D02D6-EC88-4667-A59F-21D887351D9D}"/>
              </a:ext>
            </a:extLst>
          </p:cNvPr>
          <p:cNvSpPr txBox="1"/>
          <p:nvPr/>
        </p:nvSpPr>
        <p:spPr>
          <a:xfrm>
            <a:off x="5301254" y="2012360"/>
            <a:ext cx="3587565" cy="830997"/>
          </a:xfrm>
          <a:prstGeom prst="rect">
            <a:avLst/>
          </a:prstGeom>
          <a:solidFill>
            <a:srgbClr val="99FF66"/>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a:ea typeface="+mn-ea"/>
                <a:cs typeface="+mn-cs"/>
              </a:rPr>
              <a:t>95 of these 915 projects     are related to diagnostics. </a:t>
            </a:r>
          </a:p>
        </p:txBody>
      </p:sp>
    </p:spTree>
    <p:extLst>
      <p:ext uri="{BB962C8B-B14F-4D97-AF65-F5344CB8AC3E}">
        <p14:creationId xmlns:p14="http://schemas.microsoft.com/office/powerpoint/2010/main" val="734938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98184" y="6143675"/>
            <a:ext cx="1551138" cy="286181"/>
          </a:xfrm>
        </p:spPr>
        <p:txBody>
          <a:bodyPr/>
          <a:lstStyle/>
          <a:p>
            <a:r>
              <a:rPr lang="de-DE" sz="1800" b="0" i="0" u="none" strike="noStrike" baseline="0" dirty="0">
                <a:solidFill>
                  <a:srgbClr val="548335"/>
                </a:solidFill>
              </a:rPr>
              <a:t>22. April 2021 I 10:30 – 12:30</a:t>
            </a:r>
            <a:endParaRPr lang="de-DE" sz="1800" dirty="0"/>
          </a:p>
          <a:p>
            <a:endParaRPr lang="de-DE" sz="1800" dirty="0">
              <a:solidFill>
                <a:schemeClr val="tx1"/>
              </a:solidFill>
            </a:endParaRPr>
          </a:p>
        </p:txBody>
      </p:sp>
      <p:sp>
        <p:nvSpPr>
          <p:cNvPr id="7" name="Titel 5"/>
          <p:cNvSpPr>
            <a:spLocks noGrp="1"/>
          </p:cNvSpPr>
          <p:nvPr>
            <p:ph type="title"/>
          </p:nvPr>
        </p:nvSpPr>
        <p:spPr>
          <a:xfrm>
            <a:off x="2049322" y="125348"/>
            <a:ext cx="6392930" cy="479770"/>
          </a:xfrm>
        </p:spPr>
        <p:txBody>
          <a:bodyPr anchor="t">
            <a:normAutofit fontScale="90000"/>
          </a:bodyPr>
          <a:lstStyle/>
          <a:p>
            <a:pPr algn="ctr"/>
            <a:r>
              <a:rPr lang="en-US" sz="2400" b="0" i="0" u="none" strike="noStrike" baseline="0" dirty="0">
                <a:solidFill>
                  <a:srgbClr val="548335"/>
                </a:solidFill>
              </a:rPr>
              <a:t>Covid-19 – An Accelerator for Diagnostics?</a:t>
            </a:r>
            <a:br>
              <a:rPr lang="en-US" sz="2400" b="0" i="0" u="none" strike="noStrike" baseline="0" dirty="0">
                <a:solidFill>
                  <a:srgbClr val="548335"/>
                </a:solidFill>
              </a:rPr>
            </a:br>
            <a:endParaRPr lang="en-US" dirty="0"/>
          </a:p>
        </p:txBody>
      </p:sp>
      <p:pic>
        <p:nvPicPr>
          <p:cNvPr id="2" name="Grafik 1">
            <a:extLst>
              <a:ext uri="{FF2B5EF4-FFF2-40B4-BE49-F238E27FC236}">
                <a16:creationId xmlns:a16="http://schemas.microsoft.com/office/drawing/2014/main" id="{AA22671B-CE95-495C-95A7-2DF295F3FA39}"/>
              </a:ext>
            </a:extLst>
          </p:cNvPr>
          <p:cNvPicPr>
            <a:picLocks noChangeAspect="1"/>
          </p:cNvPicPr>
          <p:nvPr/>
        </p:nvPicPr>
        <p:blipFill>
          <a:blip r:embed="rId3"/>
          <a:stretch>
            <a:fillRect/>
          </a:stretch>
        </p:blipFill>
        <p:spPr>
          <a:xfrm>
            <a:off x="319624" y="860818"/>
            <a:ext cx="5760837" cy="2063748"/>
          </a:xfrm>
          <a:prstGeom prst="rect">
            <a:avLst/>
          </a:prstGeom>
        </p:spPr>
      </p:pic>
      <p:pic>
        <p:nvPicPr>
          <p:cNvPr id="3" name="Grafik 2">
            <a:extLst>
              <a:ext uri="{FF2B5EF4-FFF2-40B4-BE49-F238E27FC236}">
                <a16:creationId xmlns:a16="http://schemas.microsoft.com/office/drawing/2014/main" id="{4F60C1D1-DA26-49DC-89C7-99F3A29FFEE4}"/>
              </a:ext>
            </a:extLst>
          </p:cNvPr>
          <p:cNvPicPr>
            <a:picLocks noChangeAspect="1"/>
          </p:cNvPicPr>
          <p:nvPr/>
        </p:nvPicPr>
        <p:blipFill>
          <a:blip r:embed="rId4"/>
          <a:stretch>
            <a:fillRect/>
          </a:stretch>
        </p:blipFill>
        <p:spPr>
          <a:xfrm>
            <a:off x="319624" y="3180266"/>
            <a:ext cx="2194700" cy="2341013"/>
          </a:xfrm>
          <a:prstGeom prst="rect">
            <a:avLst/>
          </a:prstGeom>
        </p:spPr>
      </p:pic>
      <p:pic>
        <p:nvPicPr>
          <p:cNvPr id="5" name="Grafik 4">
            <a:extLst>
              <a:ext uri="{FF2B5EF4-FFF2-40B4-BE49-F238E27FC236}">
                <a16:creationId xmlns:a16="http://schemas.microsoft.com/office/drawing/2014/main" id="{1DAF2631-E631-4D5D-A660-CFB9BC457071}"/>
              </a:ext>
            </a:extLst>
          </p:cNvPr>
          <p:cNvPicPr>
            <a:picLocks noChangeAspect="1"/>
          </p:cNvPicPr>
          <p:nvPr/>
        </p:nvPicPr>
        <p:blipFill>
          <a:blip r:embed="rId5"/>
          <a:stretch>
            <a:fillRect/>
          </a:stretch>
        </p:blipFill>
        <p:spPr>
          <a:xfrm>
            <a:off x="3074998" y="3180266"/>
            <a:ext cx="4547497" cy="3644526"/>
          </a:xfrm>
          <a:prstGeom prst="rect">
            <a:avLst/>
          </a:prstGeom>
        </p:spPr>
      </p:pic>
      <p:sp>
        <p:nvSpPr>
          <p:cNvPr id="10" name="Textfeld 9">
            <a:extLst>
              <a:ext uri="{FF2B5EF4-FFF2-40B4-BE49-F238E27FC236}">
                <a16:creationId xmlns:a16="http://schemas.microsoft.com/office/drawing/2014/main" id="{F094EABC-B117-4DA4-AAF7-9E8C1E115155}"/>
              </a:ext>
            </a:extLst>
          </p:cNvPr>
          <p:cNvSpPr txBox="1"/>
          <p:nvPr/>
        </p:nvSpPr>
        <p:spPr>
          <a:xfrm>
            <a:off x="4572000" y="1482756"/>
            <a:ext cx="4274936" cy="1569660"/>
          </a:xfrm>
          <a:prstGeom prst="rect">
            <a:avLst/>
          </a:prstGeom>
          <a:solidFill>
            <a:srgbClr val="FFCCFF"/>
          </a:solidFill>
          <a:ln w="158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a:ea typeface="+mn-ea"/>
                <a:cs typeface="+mn-cs"/>
              </a:rPr>
              <a:t>~ 70 of these projects highlight innovative aspects, and the respective project summaries got reviewed in more detail.</a:t>
            </a:r>
          </a:p>
        </p:txBody>
      </p:sp>
    </p:spTree>
    <p:extLst>
      <p:ext uri="{BB962C8B-B14F-4D97-AF65-F5344CB8AC3E}">
        <p14:creationId xmlns:p14="http://schemas.microsoft.com/office/powerpoint/2010/main" val="3262606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98184" y="6143675"/>
            <a:ext cx="1551138" cy="286181"/>
          </a:xfrm>
        </p:spPr>
        <p:txBody>
          <a:bodyPr/>
          <a:lstStyle/>
          <a:p>
            <a:r>
              <a:rPr lang="de-DE" sz="1800" b="0" i="0" u="none" strike="noStrike" baseline="0" dirty="0">
                <a:solidFill>
                  <a:srgbClr val="548335"/>
                </a:solidFill>
              </a:rPr>
              <a:t>22. April 2021 I 10:30 – 12:30</a:t>
            </a:r>
            <a:endParaRPr lang="de-DE" sz="1800" dirty="0"/>
          </a:p>
          <a:p>
            <a:endParaRPr lang="de-DE" sz="1800" dirty="0">
              <a:solidFill>
                <a:schemeClr val="tx1"/>
              </a:solidFill>
            </a:endParaRPr>
          </a:p>
        </p:txBody>
      </p:sp>
      <p:sp>
        <p:nvSpPr>
          <p:cNvPr id="7" name="Titel 5"/>
          <p:cNvSpPr>
            <a:spLocks noGrp="1"/>
          </p:cNvSpPr>
          <p:nvPr>
            <p:ph type="title"/>
          </p:nvPr>
        </p:nvSpPr>
        <p:spPr>
          <a:xfrm>
            <a:off x="2049322" y="125348"/>
            <a:ext cx="6392930" cy="479770"/>
          </a:xfrm>
        </p:spPr>
        <p:txBody>
          <a:bodyPr anchor="t">
            <a:normAutofit fontScale="90000"/>
          </a:bodyPr>
          <a:lstStyle/>
          <a:p>
            <a:pPr algn="ctr"/>
            <a:r>
              <a:rPr lang="en-US" sz="2400" b="0" i="0" u="none" strike="noStrike" baseline="0" dirty="0">
                <a:solidFill>
                  <a:srgbClr val="548335"/>
                </a:solidFill>
              </a:rPr>
              <a:t>Covid-19 – An Accelerator for Diagnostics?</a:t>
            </a:r>
            <a:br>
              <a:rPr lang="en-US" sz="2400" b="0" i="0" u="none" strike="noStrike" baseline="0" dirty="0">
                <a:solidFill>
                  <a:srgbClr val="548335"/>
                </a:solidFill>
              </a:rPr>
            </a:br>
            <a:endParaRPr lang="en-US" dirty="0"/>
          </a:p>
        </p:txBody>
      </p:sp>
      <p:sp>
        <p:nvSpPr>
          <p:cNvPr id="21" name="Content Placeholder 3">
            <a:extLst>
              <a:ext uri="{FF2B5EF4-FFF2-40B4-BE49-F238E27FC236}">
                <a16:creationId xmlns:a16="http://schemas.microsoft.com/office/drawing/2014/main" id="{FFEA750E-EA06-4C90-B08A-48B2D753180E}"/>
              </a:ext>
            </a:extLst>
          </p:cNvPr>
          <p:cNvSpPr txBox="1">
            <a:spLocks/>
          </p:cNvSpPr>
          <p:nvPr/>
        </p:nvSpPr>
        <p:spPr>
          <a:xfrm>
            <a:off x="3370521" y="5969329"/>
            <a:ext cx="5754062" cy="855463"/>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548335"/>
                </a:solidFill>
                <a:effectLst/>
                <a:uLnTx/>
                <a:uFillTx/>
                <a:latin typeface="Calibri"/>
                <a:ea typeface="+mn-ea"/>
                <a:cs typeface="+mn-cs"/>
              </a:rPr>
              <a:t>Dr. Peter Quick </a:t>
            </a:r>
            <a:r>
              <a:rPr kumimoji="0" lang="de-DE" sz="1800" b="0" i="0" u="none" strike="noStrike" kern="1200" cap="none" spc="0" normalizeH="0" baseline="0" noProof="0" dirty="0">
                <a:ln>
                  <a:noFill/>
                </a:ln>
                <a:solidFill>
                  <a:srgbClr val="548335"/>
                </a:solidFill>
                <a:effectLst/>
                <a:uLnTx/>
                <a:uFillTx/>
                <a:latin typeface="Calibri"/>
                <a:ea typeface="+mn-ea"/>
                <a:cs typeface="+mn-cs"/>
              </a:rPr>
              <a:t>I Forum MedTech Pharma e.V.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8335"/>
                </a:solidFill>
                <a:effectLst/>
                <a:uLnTx/>
                <a:uFillTx/>
                <a:latin typeface="Calibri"/>
                <a:ea typeface="+mn-ea"/>
                <a:cs typeface="+mn-cs"/>
              </a:rPr>
              <a:t>Session: Innovative Therapeutics and Trends in Diagnostics with Updates from IVDR –</a:t>
            </a:r>
          </a:p>
        </p:txBody>
      </p:sp>
      <p:pic>
        <p:nvPicPr>
          <p:cNvPr id="2" name="Grafik 1">
            <a:extLst>
              <a:ext uri="{FF2B5EF4-FFF2-40B4-BE49-F238E27FC236}">
                <a16:creationId xmlns:a16="http://schemas.microsoft.com/office/drawing/2014/main" id="{8B9D55C8-1D27-4991-8E3B-9F86C576C86B}"/>
              </a:ext>
            </a:extLst>
          </p:cNvPr>
          <p:cNvPicPr>
            <a:picLocks noChangeAspect="1"/>
          </p:cNvPicPr>
          <p:nvPr/>
        </p:nvPicPr>
        <p:blipFill>
          <a:blip r:embed="rId3"/>
          <a:stretch>
            <a:fillRect/>
          </a:stretch>
        </p:blipFill>
        <p:spPr>
          <a:xfrm rot="16200000">
            <a:off x="388166" y="1777740"/>
            <a:ext cx="4223935" cy="3709366"/>
          </a:xfrm>
          <a:prstGeom prst="rect">
            <a:avLst/>
          </a:prstGeom>
        </p:spPr>
      </p:pic>
      <p:pic>
        <p:nvPicPr>
          <p:cNvPr id="3" name="Grafik 2">
            <a:extLst>
              <a:ext uri="{FF2B5EF4-FFF2-40B4-BE49-F238E27FC236}">
                <a16:creationId xmlns:a16="http://schemas.microsoft.com/office/drawing/2014/main" id="{3EA91E3E-A2CC-4CDE-A7E7-48248777A140}"/>
              </a:ext>
            </a:extLst>
          </p:cNvPr>
          <p:cNvPicPr>
            <a:picLocks noChangeAspect="1"/>
          </p:cNvPicPr>
          <p:nvPr/>
        </p:nvPicPr>
        <p:blipFill>
          <a:blip r:embed="rId4"/>
          <a:stretch>
            <a:fillRect/>
          </a:stretch>
        </p:blipFill>
        <p:spPr>
          <a:xfrm>
            <a:off x="4354817" y="1260261"/>
            <a:ext cx="3949212" cy="3987323"/>
          </a:xfrm>
          <a:prstGeom prst="rect">
            <a:avLst/>
          </a:prstGeom>
        </p:spPr>
      </p:pic>
      <p:sp>
        <p:nvSpPr>
          <p:cNvPr id="5" name="Ellipse 4">
            <a:extLst>
              <a:ext uri="{FF2B5EF4-FFF2-40B4-BE49-F238E27FC236}">
                <a16:creationId xmlns:a16="http://schemas.microsoft.com/office/drawing/2014/main" id="{9F6360DD-42F0-4D49-A049-CACE1E722755}"/>
              </a:ext>
            </a:extLst>
          </p:cNvPr>
          <p:cNvSpPr/>
          <p:nvPr/>
        </p:nvSpPr>
        <p:spPr>
          <a:xfrm>
            <a:off x="3561907" y="2971800"/>
            <a:ext cx="2594344" cy="914400"/>
          </a:xfrm>
          <a:prstGeom prst="ellipse">
            <a:avLst/>
          </a:prstGeom>
          <a:solidFill>
            <a:schemeClr val="bg1">
              <a:alpha val="0"/>
            </a:schemeClr>
          </a:solidFill>
          <a:ln w="22225">
            <a:solidFill>
              <a:srgbClr val="C4006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8" name="Content Placeholder 3">
            <a:extLst>
              <a:ext uri="{FF2B5EF4-FFF2-40B4-BE49-F238E27FC236}">
                <a16:creationId xmlns:a16="http://schemas.microsoft.com/office/drawing/2014/main" id="{1F8B0FA5-0C3E-43D0-A6FB-80654475ABBF}"/>
              </a:ext>
            </a:extLst>
          </p:cNvPr>
          <p:cNvSpPr txBox="1">
            <a:spLocks/>
          </p:cNvSpPr>
          <p:nvPr/>
        </p:nvSpPr>
        <p:spPr>
          <a:xfrm>
            <a:off x="645450" y="862552"/>
            <a:ext cx="6523446" cy="399283"/>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548335"/>
                </a:solidFill>
                <a:latin typeface="Calibri"/>
                <a:cs typeface="+mn-cs"/>
              </a:rPr>
              <a:t>Conceptual rotation / interaction of hub and spokes wheels</a:t>
            </a:r>
            <a:endParaRPr kumimoji="0" lang="en-US" sz="1800" b="0" i="0" u="none" strike="noStrike" kern="1200" cap="none" spc="0" normalizeH="0" baseline="0" dirty="0">
              <a:ln>
                <a:noFill/>
              </a:ln>
              <a:solidFill>
                <a:srgbClr val="548335"/>
              </a:solidFill>
              <a:effectLst/>
              <a:uLnTx/>
              <a:uFillTx/>
              <a:latin typeface="Calibri"/>
              <a:ea typeface="+mn-ea"/>
              <a:cs typeface="+mn-cs"/>
            </a:endParaRPr>
          </a:p>
        </p:txBody>
      </p:sp>
      <p:sp>
        <p:nvSpPr>
          <p:cNvPr id="10" name="Achteck 9">
            <a:extLst>
              <a:ext uri="{FF2B5EF4-FFF2-40B4-BE49-F238E27FC236}">
                <a16:creationId xmlns:a16="http://schemas.microsoft.com/office/drawing/2014/main" id="{194F9320-DE98-468A-9889-8E2936B4D1DA}"/>
              </a:ext>
            </a:extLst>
          </p:cNvPr>
          <p:cNvSpPr/>
          <p:nvPr/>
        </p:nvSpPr>
        <p:spPr>
          <a:xfrm>
            <a:off x="744279" y="1575760"/>
            <a:ext cx="3610535" cy="3598752"/>
          </a:xfrm>
          <a:prstGeom prst="octagon">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dirty="0"/>
          </a:p>
        </p:txBody>
      </p:sp>
      <p:sp>
        <p:nvSpPr>
          <p:cNvPr id="11" name="Achteck 10">
            <a:extLst>
              <a:ext uri="{FF2B5EF4-FFF2-40B4-BE49-F238E27FC236}">
                <a16:creationId xmlns:a16="http://schemas.microsoft.com/office/drawing/2014/main" id="{194F9320-DE98-468A-9889-8E2936B4D1DA}"/>
              </a:ext>
            </a:extLst>
          </p:cNvPr>
          <p:cNvSpPr/>
          <p:nvPr/>
        </p:nvSpPr>
        <p:spPr>
          <a:xfrm>
            <a:off x="4453643" y="1390693"/>
            <a:ext cx="3690897" cy="3856891"/>
          </a:xfrm>
          <a:prstGeom prst="octagon">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dirty="0"/>
          </a:p>
        </p:txBody>
      </p:sp>
    </p:spTree>
    <p:extLst>
      <p:ext uri="{BB962C8B-B14F-4D97-AF65-F5344CB8AC3E}">
        <p14:creationId xmlns:p14="http://schemas.microsoft.com/office/powerpoint/2010/main" val="1320937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98184" y="6143675"/>
            <a:ext cx="1551138" cy="286181"/>
          </a:xfrm>
        </p:spPr>
        <p:txBody>
          <a:bodyPr/>
          <a:lstStyle/>
          <a:p>
            <a:r>
              <a:rPr lang="de-DE" sz="1800" b="0" i="0" u="none" strike="noStrike" baseline="0" dirty="0">
                <a:solidFill>
                  <a:srgbClr val="548335"/>
                </a:solidFill>
              </a:rPr>
              <a:t>22. April 2021 I 10:30 – 12:30</a:t>
            </a:r>
            <a:endParaRPr lang="de-DE" sz="1800" dirty="0"/>
          </a:p>
          <a:p>
            <a:endParaRPr lang="de-DE" sz="1800" dirty="0">
              <a:solidFill>
                <a:schemeClr val="tx1"/>
              </a:solidFill>
            </a:endParaRPr>
          </a:p>
        </p:txBody>
      </p:sp>
      <p:sp>
        <p:nvSpPr>
          <p:cNvPr id="7" name="Titel 5"/>
          <p:cNvSpPr>
            <a:spLocks noGrp="1"/>
          </p:cNvSpPr>
          <p:nvPr>
            <p:ph type="title"/>
          </p:nvPr>
        </p:nvSpPr>
        <p:spPr>
          <a:xfrm>
            <a:off x="2049322" y="125348"/>
            <a:ext cx="6392930" cy="479770"/>
          </a:xfrm>
        </p:spPr>
        <p:txBody>
          <a:bodyPr anchor="t">
            <a:normAutofit fontScale="90000"/>
          </a:bodyPr>
          <a:lstStyle/>
          <a:p>
            <a:pPr algn="ctr"/>
            <a:r>
              <a:rPr lang="en-US" sz="2400" b="0" i="0" u="none" strike="noStrike" baseline="0" dirty="0">
                <a:solidFill>
                  <a:srgbClr val="548335"/>
                </a:solidFill>
              </a:rPr>
              <a:t>Covid-19 – An Accelerator for Diagnostics?</a:t>
            </a:r>
            <a:br>
              <a:rPr lang="en-US" sz="2400" b="0" i="0" u="none" strike="noStrike" baseline="0" dirty="0">
                <a:solidFill>
                  <a:srgbClr val="548335"/>
                </a:solidFill>
              </a:rPr>
            </a:br>
            <a:endParaRPr lang="en-US" dirty="0"/>
          </a:p>
        </p:txBody>
      </p:sp>
      <p:sp>
        <p:nvSpPr>
          <p:cNvPr id="21" name="Content Placeholder 3">
            <a:extLst>
              <a:ext uri="{FF2B5EF4-FFF2-40B4-BE49-F238E27FC236}">
                <a16:creationId xmlns:a16="http://schemas.microsoft.com/office/drawing/2014/main" id="{FFEA750E-EA06-4C90-B08A-48B2D753180E}"/>
              </a:ext>
            </a:extLst>
          </p:cNvPr>
          <p:cNvSpPr txBox="1">
            <a:spLocks/>
          </p:cNvSpPr>
          <p:nvPr/>
        </p:nvSpPr>
        <p:spPr>
          <a:xfrm>
            <a:off x="3370521" y="5969329"/>
            <a:ext cx="5754062" cy="855463"/>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548335"/>
                </a:solidFill>
                <a:effectLst/>
                <a:uLnTx/>
                <a:uFillTx/>
                <a:latin typeface="Calibri"/>
                <a:ea typeface="+mn-ea"/>
                <a:cs typeface="+mn-cs"/>
              </a:rPr>
              <a:t>Dr. Peter Quick </a:t>
            </a:r>
            <a:r>
              <a:rPr kumimoji="0" lang="de-DE" sz="1800" b="0" i="0" u="none" strike="noStrike" kern="1200" cap="none" spc="0" normalizeH="0" baseline="0" noProof="0" dirty="0">
                <a:ln>
                  <a:noFill/>
                </a:ln>
                <a:solidFill>
                  <a:srgbClr val="548335"/>
                </a:solidFill>
                <a:effectLst/>
                <a:uLnTx/>
                <a:uFillTx/>
                <a:latin typeface="Calibri"/>
                <a:ea typeface="+mn-ea"/>
                <a:cs typeface="+mn-cs"/>
              </a:rPr>
              <a:t>I Forum MedTech Pharma e.V.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8335"/>
                </a:solidFill>
                <a:effectLst/>
                <a:uLnTx/>
                <a:uFillTx/>
                <a:latin typeface="Calibri"/>
                <a:ea typeface="+mn-ea"/>
                <a:cs typeface="+mn-cs"/>
              </a:rPr>
              <a:t>Session: Innovative Therapeutics and Trends in Diagnostics with Updates from IVDR –</a:t>
            </a:r>
          </a:p>
        </p:txBody>
      </p:sp>
      <p:pic>
        <p:nvPicPr>
          <p:cNvPr id="2" name="Grafik 1">
            <a:extLst>
              <a:ext uri="{FF2B5EF4-FFF2-40B4-BE49-F238E27FC236}">
                <a16:creationId xmlns:a16="http://schemas.microsoft.com/office/drawing/2014/main" id="{8B9D55C8-1D27-4991-8E3B-9F86C576C86B}"/>
              </a:ext>
            </a:extLst>
          </p:cNvPr>
          <p:cNvPicPr>
            <a:picLocks noChangeAspect="1"/>
          </p:cNvPicPr>
          <p:nvPr/>
        </p:nvPicPr>
        <p:blipFill>
          <a:blip r:embed="rId3"/>
          <a:stretch>
            <a:fillRect/>
          </a:stretch>
        </p:blipFill>
        <p:spPr>
          <a:xfrm rot="16200000">
            <a:off x="429151" y="2409611"/>
            <a:ext cx="3551078" cy="3118478"/>
          </a:xfrm>
          <a:prstGeom prst="rect">
            <a:avLst/>
          </a:prstGeom>
        </p:spPr>
      </p:pic>
      <p:pic>
        <p:nvPicPr>
          <p:cNvPr id="3" name="Grafik 2">
            <a:extLst>
              <a:ext uri="{FF2B5EF4-FFF2-40B4-BE49-F238E27FC236}">
                <a16:creationId xmlns:a16="http://schemas.microsoft.com/office/drawing/2014/main" id="{3EA91E3E-A2CC-4CDE-A7E7-48248777A140}"/>
              </a:ext>
            </a:extLst>
          </p:cNvPr>
          <p:cNvPicPr>
            <a:picLocks noChangeAspect="1"/>
          </p:cNvPicPr>
          <p:nvPr/>
        </p:nvPicPr>
        <p:blipFill>
          <a:blip r:embed="rId4"/>
          <a:stretch>
            <a:fillRect/>
          </a:stretch>
        </p:blipFill>
        <p:spPr>
          <a:xfrm>
            <a:off x="5380072" y="2296986"/>
            <a:ext cx="2923956" cy="2952173"/>
          </a:xfrm>
          <a:prstGeom prst="rect">
            <a:avLst/>
          </a:prstGeom>
        </p:spPr>
      </p:pic>
      <p:pic>
        <p:nvPicPr>
          <p:cNvPr id="6" name="Grafik 5">
            <a:extLst>
              <a:ext uri="{FF2B5EF4-FFF2-40B4-BE49-F238E27FC236}">
                <a16:creationId xmlns:a16="http://schemas.microsoft.com/office/drawing/2014/main" id="{FBCC3A84-1C75-4C2E-972D-0580AA18C75C}"/>
              </a:ext>
            </a:extLst>
          </p:cNvPr>
          <p:cNvPicPr>
            <a:picLocks noChangeAspect="1"/>
          </p:cNvPicPr>
          <p:nvPr/>
        </p:nvPicPr>
        <p:blipFill>
          <a:blip r:embed="rId5"/>
          <a:stretch>
            <a:fillRect/>
          </a:stretch>
        </p:blipFill>
        <p:spPr>
          <a:xfrm rot="16200000">
            <a:off x="3190885" y="946240"/>
            <a:ext cx="2813028" cy="2453753"/>
          </a:xfrm>
          <a:prstGeom prst="rect">
            <a:avLst/>
          </a:prstGeom>
        </p:spPr>
      </p:pic>
      <p:sp>
        <p:nvSpPr>
          <p:cNvPr id="9" name="Ellipse 8">
            <a:extLst>
              <a:ext uri="{FF2B5EF4-FFF2-40B4-BE49-F238E27FC236}">
                <a16:creationId xmlns:a16="http://schemas.microsoft.com/office/drawing/2014/main" id="{34352673-1811-4C1D-8869-507349A2EEAA}"/>
              </a:ext>
            </a:extLst>
          </p:cNvPr>
          <p:cNvSpPr/>
          <p:nvPr/>
        </p:nvSpPr>
        <p:spPr>
          <a:xfrm>
            <a:off x="2991293" y="2339628"/>
            <a:ext cx="3983665" cy="1997516"/>
          </a:xfrm>
          <a:prstGeom prst="ellipse">
            <a:avLst/>
          </a:prstGeom>
          <a:solidFill>
            <a:schemeClr val="bg1">
              <a:alpha val="0"/>
            </a:schemeClr>
          </a:solidFill>
          <a:ln w="22225">
            <a:solidFill>
              <a:srgbClr val="C4006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0" name="Content Placeholder 3">
            <a:extLst>
              <a:ext uri="{FF2B5EF4-FFF2-40B4-BE49-F238E27FC236}">
                <a16:creationId xmlns:a16="http://schemas.microsoft.com/office/drawing/2014/main" id="{18DA33B4-DA94-434D-9960-B5561192EAAD}"/>
              </a:ext>
            </a:extLst>
          </p:cNvPr>
          <p:cNvSpPr txBox="1">
            <a:spLocks/>
          </p:cNvSpPr>
          <p:nvPr/>
        </p:nvSpPr>
        <p:spPr>
          <a:xfrm>
            <a:off x="5824275" y="751434"/>
            <a:ext cx="3300308" cy="1441877"/>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a:ea typeface="+mn-ea"/>
                <a:cs typeface="+mn-cs"/>
              </a:rPr>
              <a:t>61 innovative projects: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a:ea typeface="+mn-ea"/>
                <a:cs typeface="+mn-cs"/>
              </a:rPr>
              <a:t>20: Serology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Calibri"/>
                <a:cs typeface="+mn-cs"/>
              </a:rPr>
              <a:t>14: (Bio) Sensing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a:ea typeface="+mn-ea"/>
                <a:cs typeface="+mn-cs"/>
              </a:rPr>
              <a:t>14: other Rapid test solutions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Calibri"/>
                <a:cs typeface="+mn-cs"/>
              </a:rPr>
              <a:t>13: Risk Prevention</a:t>
            </a:r>
            <a:endParaRPr kumimoji="0" lang="en-US" sz="1800" b="0" i="0" u="none" strike="noStrike" kern="1200" cap="none" spc="0" normalizeH="0" baseline="0" noProof="0" dirty="0">
              <a:ln>
                <a:noFill/>
              </a:ln>
              <a:effectLst/>
              <a:uLnTx/>
              <a:uFillTx/>
              <a:latin typeface="Calibri"/>
              <a:ea typeface="+mn-ea"/>
              <a:cs typeface="+mn-cs"/>
            </a:endParaRPr>
          </a:p>
        </p:txBody>
      </p:sp>
      <p:sp>
        <p:nvSpPr>
          <p:cNvPr id="11" name="Content Placeholder 3">
            <a:extLst>
              <a:ext uri="{FF2B5EF4-FFF2-40B4-BE49-F238E27FC236}">
                <a16:creationId xmlns:a16="http://schemas.microsoft.com/office/drawing/2014/main" id="{48C3763F-7927-410C-BEC7-0EA310BBA45F}"/>
              </a:ext>
            </a:extLst>
          </p:cNvPr>
          <p:cNvSpPr txBox="1">
            <a:spLocks/>
          </p:cNvSpPr>
          <p:nvPr/>
        </p:nvSpPr>
        <p:spPr>
          <a:xfrm>
            <a:off x="645450" y="862552"/>
            <a:ext cx="2598682" cy="1169275"/>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548335"/>
                </a:solidFill>
                <a:latin typeface="Calibri"/>
                <a:cs typeface="+mn-cs"/>
              </a:rPr>
              <a:t>Conceptual rotation / interaction of hub and spoke wheels</a:t>
            </a:r>
            <a:endParaRPr kumimoji="0" lang="en-US" sz="1800" b="0" i="0" u="none" strike="noStrike" kern="1200" cap="none" spc="0" normalizeH="0" baseline="0" dirty="0">
              <a:ln>
                <a:noFill/>
              </a:ln>
              <a:solidFill>
                <a:srgbClr val="548335"/>
              </a:solidFill>
              <a:effectLst/>
              <a:uLnTx/>
              <a:uFillTx/>
              <a:latin typeface="Calibri"/>
              <a:ea typeface="+mn-ea"/>
              <a:cs typeface="+mn-cs"/>
            </a:endParaRPr>
          </a:p>
        </p:txBody>
      </p:sp>
      <p:sp>
        <p:nvSpPr>
          <p:cNvPr id="12" name="Achteck 11">
            <a:extLst>
              <a:ext uri="{FF2B5EF4-FFF2-40B4-BE49-F238E27FC236}">
                <a16:creationId xmlns:a16="http://schemas.microsoft.com/office/drawing/2014/main" id="{194F9320-DE98-468A-9889-8E2936B4D1DA}"/>
              </a:ext>
            </a:extLst>
          </p:cNvPr>
          <p:cNvSpPr/>
          <p:nvPr/>
        </p:nvSpPr>
        <p:spPr>
          <a:xfrm>
            <a:off x="786809" y="2397644"/>
            <a:ext cx="2977121" cy="2747839"/>
          </a:xfrm>
          <a:prstGeom prst="octagon">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dirty="0"/>
          </a:p>
        </p:txBody>
      </p:sp>
      <p:sp>
        <p:nvSpPr>
          <p:cNvPr id="13" name="Achteck 12">
            <a:extLst>
              <a:ext uri="{FF2B5EF4-FFF2-40B4-BE49-F238E27FC236}">
                <a16:creationId xmlns:a16="http://schemas.microsoft.com/office/drawing/2014/main" id="{194F9320-DE98-468A-9889-8E2936B4D1DA}"/>
              </a:ext>
            </a:extLst>
          </p:cNvPr>
          <p:cNvSpPr/>
          <p:nvPr/>
        </p:nvSpPr>
        <p:spPr>
          <a:xfrm>
            <a:off x="3446114" y="1041991"/>
            <a:ext cx="2453755" cy="2178742"/>
          </a:xfrm>
          <a:prstGeom prst="octagon">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dirty="0"/>
          </a:p>
        </p:txBody>
      </p:sp>
      <p:sp>
        <p:nvSpPr>
          <p:cNvPr id="14" name="Achteck 13">
            <a:extLst>
              <a:ext uri="{FF2B5EF4-FFF2-40B4-BE49-F238E27FC236}">
                <a16:creationId xmlns:a16="http://schemas.microsoft.com/office/drawing/2014/main" id="{194F9320-DE98-468A-9889-8E2936B4D1DA}"/>
              </a:ext>
            </a:extLst>
          </p:cNvPr>
          <p:cNvSpPr/>
          <p:nvPr/>
        </p:nvSpPr>
        <p:spPr>
          <a:xfrm>
            <a:off x="5380073" y="2456121"/>
            <a:ext cx="2821174" cy="2793038"/>
          </a:xfrm>
          <a:prstGeom prst="octagon">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dirty="0"/>
          </a:p>
        </p:txBody>
      </p:sp>
    </p:spTree>
    <p:extLst>
      <p:ext uri="{BB962C8B-B14F-4D97-AF65-F5344CB8AC3E}">
        <p14:creationId xmlns:p14="http://schemas.microsoft.com/office/powerpoint/2010/main" val="2673476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98184" y="6143675"/>
            <a:ext cx="1551138" cy="286181"/>
          </a:xfrm>
        </p:spPr>
        <p:txBody>
          <a:bodyPr/>
          <a:lstStyle/>
          <a:p>
            <a:r>
              <a:rPr lang="de-DE" sz="1800" b="0" i="0" u="none" strike="noStrike" baseline="0" dirty="0">
                <a:solidFill>
                  <a:srgbClr val="548335"/>
                </a:solidFill>
              </a:rPr>
              <a:t>22. April 2021 I 10:30 – 12:30</a:t>
            </a:r>
            <a:endParaRPr lang="de-DE" sz="1800" dirty="0"/>
          </a:p>
          <a:p>
            <a:endParaRPr lang="de-DE" sz="1800" dirty="0">
              <a:solidFill>
                <a:schemeClr val="tx1"/>
              </a:solidFill>
            </a:endParaRPr>
          </a:p>
        </p:txBody>
      </p:sp>
      <p:sp>
        <p:nvSpPr>
          <p:cNvPr id="7" name="Titel 5"/>
          <p:cNvSpPr>
            <a:spLocks noGrp="1"/>
          </p:cNvSpPr>
          <p:nvPr>
            <p:ph type="title"/>
          </p:nvPr>
        </p:nvSpPr>
        <p:spPr>
          <a:xfrm>
            <a:off x="2049322" y="125348"/>
            <a:ext cx="6392930" cy="479770"/>
          </a:xfrm>
        </p:spPr>
        <p:txBody>
          <a:bodyPr anchor="t">
            <a:normAutofit fontScale="90000"/>
          </a:bodyPr>
          <a:lstStyle/>
          <a:p>
            <a:pPr algn="ctr"/>
            <a:r>
              <a:rPr lang="en-US" sz="2400" b="0" i="0" u="none" strike="noStrike" baseline="0" dirty="0">
                <a:solidFill>
                  <a:srgbClr val="548335"/>
                </a:solidFill>
              </a:rPr>
              <a:t>Covid-19 – An Accelerator for Diagnostics? YES!</a:t>
            </a:r>
            <a:br>
              <a:rPr lang="en-US" sz="2400" b="0" i="0" u="none" strike="noStrike" baseline="0" dirty="0">
                <a:solidFill>
                  <a:srgbClr val="548335"/>
                </a:solidFill>
              </a:rPr>
            </a:br>
            <a:endParaRPr lang="en-US" dirty="0"/>
          </a:p>
        </p:txBody>
      </p:sp>
      <p:sp>
        <p:nvSpPr>
          <p:cNvPr id="21" name="Content Placeholder 3">
            <a:extLst>
              <a:ext uri="{FF2B5EF4-FFF2-40B4-BE49-F238E27FC236}">
                <a16:creationId xmlns:a16="http://schemas.microsoft.com/office/drawing/2014/main" id="{FFEA750E-EA06-4C90-B08A-48B2D753180E}"/>
              </a:ext>
            </a:extLst>
          </p:cNvPr>
          <p:cNvSpPr txBox="1">
            <a:spLocks/>
          </p:cNvSpPr>
          <p:nvPr/>
        </p:nvSpPr>
        <p:spPr>
          <a:xfrm>
            <a:off x="3370521" y="5969329"/>
            <a:ext cx="5754062" cy="855463"/>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548335"/>
                </a:solidFill>
                <a:effectLst/>
                <a:uLnTx/>
                <a:uFillTx/>
                <a:latin typeface="Calibri"/>
                <a:ea typeface="+mn-ea"/>
                <a:cs typeface="+mn-cs"/>
              </a:rPr>
              <a:t>Dr. Peter Quick </a:t>
            </a:r>
            <a:r>
              <a:rPr kumimoji="0" lang="de-DE" sz="1800" b="0" i="0" u="none" strike="noStrike" kern="1200" cap="none" spc="0" normalizeH="0" baseline="0" noProof="0" dirty="0">
                <a:ln>
                  <a:noFill/>
                </a:ln>
                <a:solidFill>
                  <a:srgbClr val="548335"/>
                </a:solidFill>
                <a:effectLst/>
                <a:uLnTx/>
                <a:uFillTx/>
                <a:latin typeface="Calibri"/>
                <a:ea typeface="+mn-ea"/>
                <a:cs typeface="+mn-cs"/>
              </a:rPr>
              <a:t>I Forum MedTech Pharma e.V.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8335"/>
                </a:solidFill>
                <a:effectLst/>
                <a:uLnTx/>
                <a:uFillTx/>
                <a:latin typeface="Calibri"/>
                <a:ea typeface="+mn-ea"/>
                <a:cs typeface="+mn-cs"/>
              </a:rPr>
              <a:t>Session: Innovative Therapeutics and Trends in Diagnostics with Updates from IVDR –</a:t>
            </a:r>
          </a:p>
        </p:txBody>
      </p:sp>
      <p:pic>
        <p:nvPicPr>
          <p:cNvPr id="2" name="Grafik 1">
            <a:extLst>
              <a:ext uri="{FF2B5EF4-FFF2-40B4-BE49-F238E27FC236}">
                <a16:creationId xmlns:a16="http://schemas.microsoft.com/office/drawing/2014/main" id="{87966CA6-AFA2-43B3-A20F-A2B95B55CE8E}"/>
              </a:ext>
            </a:extLst>
          </p:cNvPr>
          <p:cNvPicPr>
            <a:picLocks noChangeAspect="1"/>
          </p:cNvPicPr>
          <p:nvPr/>
        </p:nvPicPr>
        <p:blipFill>
          <a:blip r:embed="rId3"/>
          <a:stretch>
            <a:fillRect/>
          </a:stretch>
        </p:blipFill>
        <p:spPr>
          <a:xfrm>
            <a:off x="107546" y="882501"/>
            <a:ext cx="8928908" cy="2725258"/>
          </a:xfrm>
          <a:prstGeom prst="rect">
            <a:avLst/>
          </a:prstGeom>
        </p:spPr>
      </p:pic>
      <p:sp>
        <p:nvSpPr>
          <p:cNvPr id="6" name="Content Placeholder 3">
            <a:extLst>
              <a:ext uri="{FF2B5EF4-FFF2-40B4-BE49-F238E27FC236}">
                <a16:creationId xmlns:a16="http://schemas.microsoft.com/office/drawing/2014/main" id="{A0DB8415-E722-413E-9ADB-FF2F9B1F60D8}"/>
              </a:ext>
            </a:extLst>
          </p:cNvPr>
          <p:cNvSpPr txBox="1">
            <a:spLocks/>
          </p:cNvSpPr>
          <p:nvPr/>
        </p:nvSpPr>
        <p:spPr>
          <a:xfrm>
            <a:off x="0" y="3793002"/>
            <a:ext cx="9144000" cy="3031790"/>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7000"/>
              </a:lnSpc>
              <a:spcAft>
                <a:spcPts val="800"/>
              </a:spcAft>
              <a:buNone/>
            </a:pPr>
            <a:r>
              <a:rPr lang="en-US" sz="2000" b="1" dirty="0">
                <a:latin typeface="Calibri" panose="020F0502020204030204" pitchFamily="34" charset="0"/>
                <a:ea typeface="SimSun" panose="02010600030101010101" pitchFamily="2" charset="-122"/>
                <a:cs typeface="Times New Roman" panose="02020603050405020304" pitchFamily="18" charset="0"/>
              </a:rPr>
              <a:t>Genius5-Instruments GmbH (AT): Rapid detection of the coronavirus in travel with an odor test</a:t>
            </a:r>
          </a:p>
          <a:p>
            <a:pPr marL="0" indent="0">
              <a:lnSpc>
                <a:spcPct val="107000"/>
              </a:lnSpc>
              <a:spcAft>
                <a:spcPts val="800"/>
              </a:spcAft>
              <a:buNone/>
            </a:pPr>
            <a:r>
              <a:rPr lang="en-US" sz="2000" dirty="0">
                <a:latin typeface="Calibri" panose="020F0502020204030204" pitchFamily="34" charset="0"/>
                <a:ea typeface="SimSun" panose="02010600030101010101" pitchFamily="2" charset="-122"/>
                <a:cs typeface="Times New Roman" panose="02020603050405020304" pitchFamily="18" charset="0"/>
              </a:rPr>
              <a:t>80% of Covid-19 patients with mild or moderate infection lose their sense of smell. The aim is a measuring device that detects these partly undiscovered virus emitters by measuring the olfactory sense at the odor threshold. The odor test is advantageously inexpensive and fast, it is suitable for testing large numbers of people in order to reduce the risk of infection in tourism and at events.</a:t>
            </a:r>
            <a:endParaRPr lang="de-DE" sz="2000" dirty="0">
              <a:latin typeface="Calibri" panose="020F0502020204030204" pitchFamily="34" charset="0"/>
              <a:ea typeface="SimSun" panose="02010600030101010101" pitchFamily="2" charset="-122"/>
              <a:cs typeface="Times New Roman" panose="02020603050405020304" pitchFamily="18" charset="0"/>
            </a:endParaRPr>
          </a:p>
        </p:txBody>
      </p:sp>
      <p:sp>
        <p:nvSpPr>
          <p:cNvPr id="9" name="Ellipse 8">
            <a:extLst>
              <a:ext uri="{FF2B5EF4-FFF2-40B4-BE49-F238E27FC236}">
                <a16:creationId xmlns:a16="http://schemas.microsoft.com/office/drawing/2014/main" id="{F2915021-28E5-4E49-95BE-99234F6CEC18}"/>
              </a:ext>
            </a:extLst>
          </p:cNvPr>
          <p:cNvSpPr/>
          <p:nvPr/>
        </p:nvSpPr>
        <p:spPr>
          <a:xfrm>
            <a:off x="0" y="3328416"/>
            <a:ext cx="7761767" cy="372446"/>
          </a:xfrm>
          <a:prstGeom prst="ellipse">
            <a:avLst/>
          </a:prstGeom>
          <a:solidFill>
            <a:schemeClr val="bg1">
              <a:alpha val="0"/>
            </a:schemeClr>
          </a:solidFill>
          <a:ln w="19050">
            <a:solidFill>
              <a:srgbClr val="C4006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8" name="Content Placeholder 3">
            <a:extLst>
              <a:ext uri="{FF2B5EF4-FFF2-40B4-BE49-F238E27FC236}">
                <a16:creationId xmlns:a16="http://schemas.microsoft.com/office/drawing/2014/main" id="{DA5C8388-A37C-4DFF-8875-2F56970F8F99}"/>
              </a:ext>
            </a:extLst>
          </p:cNvPr>
          <p:cNvSpPr txBox="1">
            <a:spLocks/>
          </p:cNvSpPr>
          <p:nvPr/>
        </p:nvSpPr>
        <p:spPr>
          <a:xfrm>
            <a:off x="0" y="3793002"/>
            <a:ext cx="9124583" cy="2939650"/>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rgbClr val="0070C0"/>
                </a:solidFill>
                <a:latin typeface="Calibri" panose="020F0502020204030204" pitchFamily="34" charset="0"/>
                <a:ea typeface="SimSun" panose="02010600030101010101" pitchFamily="2" charset="-122"/>
                <a:cs typeface="Times New Roman" panose="02020603050405020304" pitchFamily="18" charset="0"/>
              </a:rPr>
              <a:t>Genius5-Instruments GmbH (AT), Dipl. Ing. Dr. Gerhard Kahr:</a:t>
            </a:r>
            <a:r>
              <a:rPr lang="en-US" sz="3200" b="1" dirty="0">
                <a:solidFill>
                  <a:srgbClr val="0070C0"/>
                </a:solidFill>
                <a:latin typeface="Calibri" panose="020F0502020204030204" pitchFamily="34" charset="0"/>
                <a:ea typeface="SimSun" panose="02010600030101010101" pitchFamily="2" charset="-122"/>
                <a:cs typeface="Times New Roman" panose="02020603050405020304" pitchFamily="18" charset="0"/>
              </a:rPr>
              <a:t> </a:t>
            </a:r>
            <a:r>
              <a:rPr lang="en-US" sz="2000" dirty="0">
                <a:solidFill>
                  <a:srgbClr val="0070C0"/>
                </a:solidFill>
                <a:latin typeface="Calibri" panose="020F0502020204030204" pitchFamily="34" charset="0"/>
                <a:cs typeface="+mn-cs"/>
              </a:rPr>
              <a:t>A new study was submitted in elementary schools and sports middle schools, which includes children between the ages of 5 and 15, with the aim of proving sensitivities better than 97% in this age group for use in schools in the next school year. Anosmia resp. odor disorder is the main symptom in children, 90% of children with proven odor disorder have Covid-19. By systematic use of the odor tester, </a:t>
            </a:r>
            <a:r>
              <a:rPr lang="en-US" sz="2000" b="1" dirty="0">
                <a:solidFill>
                  <a:srgbClr val="0070C0"/>
                </a:solidFill>
                <a:highlight>
                  <a:srgbClr val="FFFF00"/>
                </a:highlight>
                <a:latin typeface="Calibri" panose="020F0502020204030204" pitchFamily="34" charset="0"/>
                <a:cs typeface="+mn-cs"/>
              </a:rPr>
              <a:t>"sudden olfactory disturbance"</a:t>
            </a:r>
            <a:r>
              <a:rPr lang="en-US" sz="2000" dirty="0">
                <a:solidFill>
                  <a:srgbClr val="0070C0"/>
                </a:solidFill>
                <a:latin typeface="Calibri" panose="020F0502020204030204" pitchFamily="34" charset="0"/>
                <a:cs typeface="+mn-cs"/>
              </a:rPr>
              <a:t> is detected earlier - reduction of the asymptomatically infected. High acceptance of the odor test by children, as it is contact-free!</a:t>
            </a:r>
            <a:endParaRPr lang="de-DE" sz="1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981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98184" y="6143675"/>
            <a:ext cx="1551138" cy="286181"/>
          </a:xfrm>
        </p:spPr>
        <p:txBody>
          <a:bodyPr/>
          <a:lstStyle/>
          <a:p>
            <a:r>
              <a:rPr lang="de-DE" sz="1800" b="0" i="0" u="none" strike="noStrike" baseline="0" dirty="0">
                <a:solidFill>
                  <a:srgbClr val="548335"/>
                </a:solidFill>
              </a:rPr>
              <a:t>22. April 2021 I 10:30 – 12:30</a:t>
            </a:r>
            <a:endParaRPr lang="de-DE" sz="1800" dirty="0"/>
          </a:p>
          <a:p>
            <a:endParaRPr lang="de-DE" sz="1800" dirty="0">
              <a:solidFill>
                <a:schemeClr val="tx1"/>
              </a:solidFill>
            </a:endParaRPr>
          </a:p>
        </p:txBody>
      </p:sp>
      <p:sp>
        <p:nvSpPr>
          <p:cNvPr id="7" name="Titel 5"/>
          <p:cNvSpPr>
            <a:spLocks noGrp="1"/>
          </p:cNvSpPr>
          <p:nvPr>
            <p:ph type="title"/>
          </p:nvPr>
        </p:nvSpPr>
        <p:spPr>
          <a:xfrm>
            <a:off x="2049322" y="125348"/>
            <a:ext cx="6392930" cy="479770"/>
          </a:xfrm>
        </p:spPr>
        <p:txBody>
          <a:bodyPr anchor="t">
            <a:normAutofit fontScale="90000"/>
          </a:bodyPr>
          <a:lstStyle/>
          <a:p>
            <a:pPr algn="ctr"/>
            <a:r>
              <a:rPr lang="en-US" sz="2400" b="0" i="0" u="none" strike="noStrike" baseline="0" dirty="0">
                <a:solidFill>
                  <a:srgbClr val="548335"/>
                </a:solidFill>
              </a:rPr>
              <a:t>Covid-19 – An Accelerator for Diagnostics? YES!</a:t>
            </a:r>
            <a:br>
              <a:rPr lang="en-US" sz="2400" b="0" i="0" u="none" strike="noStrike" baseline="0" dirty="0">
                <a:solidFill>
                  <a:srgbClr val="548335"/>
                </a:solidFill>
              </a:rPr>
            </a:br>
            <a:endParaRPr lang="en-US" dirty="0"/>
          </a:p>
        </p:txBody>
      </p:sp>
      <p:sp>
        <p:nvSpPr>
          <p:cNvPr id="21" name="Content Placeholder 3">
            <a:extLst>
              <a:ext uri="{FF2B5EF4-FFF2-40B4-BE49-F238E27FC236}">
                <a16:creationId xmlns:a16="http://schemas.microsoft.com/office/drawing/2014/main" id="{FFEA750E-EA06-4C90-B08A-48B2D753180E}"/>
              </a:ext>
            </a:extLst>
          </p:cNvPr>
          <p:cNvSpPr txBox="1">
            <a:spLocks/>
          </p:cNvSpPr>
          <p:nvPr/>
        </p:nvSpPr>
        <p:spPr>
          <a:xfrm>
            <a:off x="3370521" y="5969329"/>
            <a:ext cx="5754062" cy="855463"/>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548335"/>
                </a:solidFill>
                <a:effectLst/>
                <a:uLnTx/>
                <a:uFillTx/>
                <a:latin typeface="Calibri"/>
                <a:ea typeface="+mn-ea"/>
                <a:cs typeface="+mn-cs"/>
              </a:rPr>
              <a:t>Dr. Peter Quick </a:t>
            </a:r>
            <a:r>
              <a:rPr kumimoji="0" lang="de-DE" sz="1800" b="0" i="0" u="none" strike="noStrike" kern="1200" cap="none" spc="0" normalizeH="0" baseline="0" noProof="0" dirty="0">
                <a:ln>
                  <a:noFill/>
                </a:ln>
                <a:solidFill>
                  <a:srgbClr val="548335"/>
                </a:solidFill>
                <a:effectLst/>
                <a:uLnTx/>
                <a:uFillTx/>
                <a:latin typeface="Calibri"/>
                <a:ea typeface="+mn-ea"/>
                <a:cs typeface="+mn-cs"/>
              </a:rPr>
              <a:t>I Forum MedTech Pharma e.V.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8335"/>
                </a:solidFill>
                <a:effectLst/>
                <a:uLnTx/>
                <a:uFillTx/>
                <a:latin typeface="Calibri"/>
                <a:ea typeface="+mn-ea"/>
                <a:cs typeface="+mn-cs"/>
              </a:rPr>
              <a:t>Session: Innovative Therapeutics and Trends in Diagnostics with Updates from IVDR –</a:t>
            </a:r>
          </a:p>
        </p:txBody>
      </p:sp>
      <p:pic>
        <p:nvPicPr>
          <p:cNvPr id="5" name="Grafik 4">
            <a:extLst>
              <a:ext uri="{FF2B5EF4-FFF2-40B4-BE49-F238E27FC236}">
                <a16:creationId xmlns:a16="http://schemas.microsoft.com/office/drawing/2014/main" id="{1E939613-C189-42AF-846F-9BC0A06E32E6}"/>
              </a:ext>
            </a:extLst>
          </p:cNvPr>
          <p:cNvPicPr>
            <a:picLocks noChangeAspect="1"/>
          </p:cNvPicPr>
          <p:nvPr/>
        </p:nvPicPr>
        <p:blipFill>
          <a:blip r:embed="rId3"/>
          <a:stretch>
            <a:fillRect/>
          </a:stretch>
        </p:blipFill>
        <p:spPr>
          <a:xfrm>
            <a:off x="131523" y="867236"/>
            <a:ext cx="8825025" cy="3585694"/>
          </a:xfrm>
          <a:prstGeom prst="rect">
            <a:avLst/>
          </a:prstGeom>
        </p:spPr>
      </p:pic>
      <p:sp>
        <p:nvSpPr>
          <p:cNvPr id="8" name="Content Placeholder 3">
            <a:extLst>
              <a:ext uri="{FF2B5EF4-FFF2-40B4-BE49-F238E27FC236}">
                <a16:creationId xmlns:a16="http://schemas.microsoft.com/office/drawing/2014/main" id="{0154820D-F5E8-426B-8F45-EE99579A9805}"/>
              </a:ext>
            </a:extLst>
          </p:cNvPr>
          <p:cNvSpPr txBox="1">
            <a:spLocks/>
          </p:cNvSpPr>
          <p:nvPr/>
        </p:nvSpPr>
        <p:spPr>
          <a:xfrm>
            <a:off x="19418" y="4534328"/>
            <a:ext cx="9105166" cy="2290464"/>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7000"/>
              </a:lnSpc>
              <a:spcAft>
                <a:spcPts val="800"/>
              </a:spcAft>
              <a:buNone/>
            </a:pPr>
            <a:r>
              <a:rPr lang="en-US" sz="1800" b="1" dirty="0">
                <a:effectLst/>
                <a:latin typeface="Calibri" panose="020F0502020204030204" pitchFamily="34" charset="0"/>
                <a:ea typeface="SimSun" panose="02010600030101010101" pitchFamily="2" charset="-122"/>
                <a:cs typeface="Times New Roman" panose="02020603050405020304" pitchFamily="18" charset="0"/>
              </a:rPr>
              <a:t>ETH Zürich - Biosysteme und Ingenieurwissenschaften (CH): Large-scale testing and tracking of SARS-CoV-2 infection and evolution by </a:t>
            </a:r>
            <a:r>
              <a:rPr lang="en-US" sz="1800" b="1" dirty="0">
                <a:effectLst/>
                <a:highlight>
                  <a:srgbClr val="FFFF00"/>
                </a:highlight>
                <a:latin typeface="Calibri" panose="020F0502020204030204" pitchFamily="34" charset="0"/>
                <a:ea typeface="SimSun" panose="02010600030101010101" pitchFamily="2" charset="-122"/>
                <a:cs typeface="Times New Roman" panose="02020603050405020304" pitchFamily="18" charset="0"/>
              </a:rPr>
              <a:t>deep sequencing</a:t>
            </a:r>
            <a:r>
              <a:rPr lang="en-US" sz="1800" b="1" dirty="0">
                <a:effectLst/>
                <a:latin typeface="Calibri" panose="020F0502020204030204" pitchFamily="34" charset="0"/>
                <a:ea typeface="SimSun" panose="02010600030101010101" pitchFamily="2" charset="-122"/>
                <a:cs typeface="Times New Roman" panose="02020603050405020304" pitchFamily="18" charset="0"/>
              </a:rPr>
              <a:t>. </a:t>
            </a:r>
            <a:r>
              <a:rPr lang="en-US" sz="1800" dirty="0">
                <a:latin typeface="Calibri" panose="020F0502020204030204" pitchFamily="34" charset="0"/>
                <a:ea typeface="SimSun" panose="02010600030101010101" pitchFamily="2" charset="-122"/>
                <a:cs typeface="Times New Roman" panose="02020603050405020304" pitchFamily="18" charset="0"/>
              </a:rPr>
              <a:t>D</a:t>
            </a:r>
            <a:r>
              <a:rPr lang="en-US" sz="1800" dirty="0">
                <a:effectLst/>
                <a:latin typeface="Calibri" panose="020F0502020204030204" pitchFamily="34" charset="0"/>
                <a:ea typeface="SimSun" panose="02010600030101010101" pitchFamily="2" charset="-122"/>
                <a:cs typeface="Times New Roman" panose="02020603050405020304" pitchFamily="18" charset="0"/>
              </a:rPr>
              <a:t>evelopment of  a </a:t>
            </a:r>
            <a:r>
              <a:rPr lang="en-US" sz="1800" b="1" dirty="0">
                <a:effectLst/>
                <a:highlight>
                  <a:srgbClr val="FFFF00"/>
                </a:highlight>
                <a:latin typeface="Calibri" panose="020F0502020204030204" pitchFamily="34" charset="0"/>
                <a:ea typeface="SimSun" panose="02010600030101010101" pitchFamily="2" charset="-122"/>
                <a:cs typeface="Times New Roman" panose="02020603050405020304" pitchFamily="18" charset="0"/>
              </a:rPr>
              <a:t>molecular barcoding</a:t>
            </a:r>
            <a:r>
              <a:rPr lang="en-US" sz="1800" b="1" dirty="0">
                <a:effectLst/>
                <a:latin typeface="Calibri" panose="020F0502020204030204" pitchFamily="34" charset="0"/>
                <a:ea typeface="SimSun" panose="02010600030101010101" pitchFamily="2" charset="-122"/>
                <a:cs typeface="Times New Roman" panose="02020603050405020304" pitchFamily="18" charset="0"/>
              </a:rPr>
              <a:t> method to tag individual patient </a:t>
            </a:r>
            <a:r>
              <a:rPr lang="en-US" sz="1800" b="1" dirty="0">
                <a:effectLst/>
                <a:highlight>
                  <a:srgbClr val="00FF00"/>
                </a:highlight>
                <a:latin typeface="Calibri" panose="020F0502020204030204" pitchFamily="34" charset="0"/>
                <a:ea typeface="SimSun" panose="02010600030101010101" pitchFamily="2" charset="-122"/>
                <a:cs typeface="Times New Roman" panose="02020603050405020304" pitchFamily="18" charset="0"/>
              </a:rPr>
              <a:t>RNA samples</a:t>
            </a:r>
            <a:r>
              <a:rPr lang="en-US" sz="1800" dirty="0">
                <a:effectLst/>
                <a:latin typeface="Calibri" panose="020F0502020204030204" pitchFamily="34" charset="0"/>
                <a:ea typeface="SimSun" panose="02010600030101010101" pitchFamily="2" charset="-122"/>
                <a:cs typeface="Times New Roman" panose="02020603050405020304" pitchFamily="18" charset="0"/>
              </a:rPr>
              <a:t>, which will then be highly multiplexed and tested for detection of virus by deep sequencing and bioinformatics. The molecular barcodes will be connected to a patient identification sample, meaning that on a single deep sequencing run (e.g., Illumina MiSeq) we will be able to multiplex and test up to 4,800 patient samples (Aim 1).</a:t>
            </a:r>
            <a:endParaRPr lang="de-DE" sz="18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6" name="Ellipse 5">
            <a:extLst>
              <a:ext uri="{FF2B5EF4-FFF2-40B4-BE49-F238E27FC236}">
                <a16:creationId xmlns:a16="http://schemas.microsoft.com/office/drawing/2014/main" id="{0395B3B1-8C5F-4916-B19E-5D4BB5FEAD3D}"/>
              </a:ext>
            </a:extLst>
          </p:cNvPr>
          <p:cNvSpPr/>
          <p:nvPr/>
        </p:nvSpPr>
        <p:spPr>
          <a:xfrm>
            <a:off x="19418" y="4082902"/>
            <a:ext cx="7317047" cy="451426"/>
          </a:xfrm>
          <a:prstGeom prst="ellipse">
            <a:avLst/>
          </a:prstGeom>
          <a:solidFill>
            <a:schemeClr val="bg1">
              <a:alpha val="0"/>
            </a:schemeClr>
          </a:solidFill>
          <a:ln w="19050">
            <a:solidFill>
              <a:srgbClr val="C4006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99713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98184" y="6143675"/>
            <a:ext cx="1551138" cy="286181"/>
          </a:xfrm>
        </p:spPr>
        <p:txBody>
          <a:bodyPr/>
          <a:lstStyle/>
          <a:p>
            <a:r>
              <a:rPr lang="de-DE" sz="1800" b="0" i="0" u="none" strike="noStrike" baseline="0" dirty="0">
                <a:solidFill>
                  <a:srgbClr val="548335"/>
                </a:solidFill>
              </a:rPr>
              <a:t>22. April 2021 I 10:30 – 12:30</a:t>
            </a:r>
            <a:endParaRPr lang="de-DE" sz="1800" dirty="0"/>
          </a:p>
          <a:p>
            <a:endParaRPr lang="de-DE" sz="1800" dirty="0">
              <a:solidFill>
                <a:schemeClr val="tx1"/>
              </a:solidFill>
            </a:endParaRPr>
          </a:p>
        </p:txBody>
      </p:sp>
      <p:sp>
        <p:nvSpPr>
          <p:cNvPr id="7" name="Titel 5"/>
          <p:cNvSpPr>
            <a:spLocks noGrp="1"/>
          </p:cNvSpPr>
          <p:nvPr>
            <p:ph type="title"/>
          </p:nvPr>
        </p:nvSpPr>
        <p:spPr>
          <a:xfrm>
            <a:off x="2049322" y="125348"/>
            <a:ext cx="6392930" cy="479770"/>
          </a:xfrm>
        </p:spPr>
        <p:txBody>
          <a:bodyPr anchor="t">
            <a:normAutofit fontScale="90000"/>
          </a:bodyPr>
          <a:lstStyle/>
          <a:p>
            <a:pPr algn="ctr"/>
            <a:r>
              <a:rPr lang="en-US" sz="2400" b="0" i="0" u="none" strike="noStrike" baseline="0" dirty="0">
                <a:solidFill>
                  <a:srgbClr val="548335"/>
                </a:solidFill>
              </a:rPr>
              <a:t>Covid-19 – An Accelerator for Diagnostics?</a:t>
            </a:r>
            <a:br>
              <a:rPr lang="en-US" sz="2400" b="0" i="0" u="none" strike="noStrike" baseline="0" dirty="0">
                <a:solidFill>
                  <a:srgbClr val="548335"/>
                </a:solidFill>
              </a:rPr>
            </a:br>
            <a:endParaRPr lang="en-US" dirty="0"/>
          </a:p>
        </p:txBody>
      </p:sp>
      <p:sp>
        <p:nvSpPr>
          <p:cNvPr id="21" name="Content Placeholder 3">
            <a:extLst>
              <a:ext uri="{FF2B5EF4-FFF2-40B4-BE49-F238E27FC236}">
                <a16:creationId xmlns:a16="http://schemas.microsoft.com/office/drawing/2014/main" id="{FFEA750E-EA06-4C90-B08A-48B2D753180E}"/>
              </a:ext>
            </a:extLst>
          </p:cNvPr>
          <p:cNvSpPr txBox="1">
            <a:spLocks/>
          </p:cNvSpPr>
          <p:nvPr/>
        </p:nvSpPr>
        <p:spPr>
          <a:xfrm>
            <a:off x="3370521" y="5969329"/>
            <a:ext cx="5754062" cy="855463"/>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548335"/>
                </a:solidFill>
                <a:effectLst/>
                <a:uLnTx/>
                <a:uFillTx/>
                <a:latin typeface="Calibri"/>
                <a:ea typeface="+mn-ea"/>
                <a:cs typeface="+mn-cs"/>
              </a:rPr>
              <a:t>Dr. Peter Quick </a:t>
            </a:r>
            <a:r>
              <a:rPr kumimoji="0" lang="de-DE" sz="1800" b="0" i="0" u="none" strike="noStrike" kern="1200" cap="none" spc="0" normalizeH="0" baseline="0" noProof="0" dirty="0">
                <a:ln>
                  <a:noFill/>
                </a:ln>
                <a:solidFill>
                  <a:srgbClr val="548335"/>
                </a:solidFill>
                <a:effectLst/>
                <a:uLnTx/>
                <a:uFillTx/>
                <a:latin typeface="Calibri"/>
                <a:ea typeface="+mn-ea"/>
                <a:cs typeface="+mn-cs"/>
              </a:rPr>
              <a:t>I Forum MedTech Pharma e.V.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8335"/>
                </a:solidFill>
                <a:effectLst/>
                <a:uLnTx/>
                <a:uFillTx/>
                <a:latin typeface="Calibri"/>
                <a:ea typeface="+mn-ea"/>
                <a:cs typeface="+mn-cs"/>
              </a:rPr>
              <a:t>Session: Innovative Therapeutics and Trends in Diagnostics with Updates from IVDR –</a:t>
            </a:r>
          </a:p>
        </p:txBody>
      </p:sp>
      <p:sp>
        <p:nvSpPr>
          <p:cNvPr id="9" name="Textfeld 8">
            <a:extLst>
              <a:ext uri="{FF2B5EF4-FFF2-40B4-BE49-F238E27FC236}">
                <a16:creationId xmlns:a16="http://schemas.microsoft.com/office/drawing/2014/main" id="{2317E381-5579-4D06-9338-50ACC38882C9}"/>
              </a:ext>
            </a:extLst>
          </p:cNvPr>
          <p:cNvSpPr txBox="1"/>
          <p:nvPr/>
        </p:nvSpPr>
        <p:spPr>
          <a:xfrm>
            <a:off x="1304013" y="1223268"/>
            <a:ext cx="6337190" cy="4411464"/>
          </a:xfrm>
          <a:prstGeom prst="rect">
            <a:avLst/>
          </a:prstGeom>
          <a:noFill/>
        </p:spPr>
        <p:txBody>
          <a:bodyPr wrap="square">
            <a:spAutoFit/>
          </a:bodyPr>
          <a:lstStyle/>
          <a:p>
            <a:pPr>
              <a:lnSpc>
                <a:spcPct val="107000"/>
              </a:lnSpc>
              <a:spcAft>
                <a:spcPts val="800"/>
              </a:spcAft>
            </a:pPr>
            <a:r>
              <a:rPr lang="en-US" sz="2000" kern="1200" dirty="0">
                <a:effectLst/>
                <a:latin typeface="Calibri" panose="020F0502020204030204" pitchFamily="34" charset="0"/>
                <a:ea typeface="+mj-ea"/>
                <a:cs typeface="Calibri" panose="020F0502020204030204" pitchFamily="34" charset="0"/>
              </a:rPr>
              <a:t>This title is a rhetoric question of course, at least since Nature Biotechnology judged already in July 2020 </a:t>
            </a:r>
            <a:r>
              <a:rPr lang="en-US" sz="2000" kern="1200" dirty="0">
                <a:solidFill>
                  <a:srgbClr val="0070C0"/>
                </a:solidFill>
                <a:effectLst/>
                <a:latin typeface="Calibri" panose="020F0502020204030204" pitchFamily="34" charset="0"/>
                <a:ea typeface="+mj-ea"/>
                <a:cs typeface="Calibri" panose="020F0502020204030204" pitchFamily="34" charset="0"/>
              </a:rPr>
              <a:t>“By brutally exposing the shortcomings of existing diagnostic technologies and clinical testing infrastructure, COVID-19 is supercharging R&amp;D efforts to establish novel testing approaches that are faster, simpler, cheaper and more scalable than existing methods, and just as accurate.” “Systems biology, nanobiotechnology, biophotonics and nanofluidic engineering are just some of the disciplines feeding into this broad effort.”</a:t>
            </a:r>
            <a:endParaRPr lang="de-DE" sz="2000" dirty="0">
              <a:solidFill>
                <a:srgbClr val="0070C0"/>
              </a:solidFill>
              <a:effectLst/>
              <a:latin typeface="Calibri" panose="020F0502020204030204" pitchFamily="34" charset="0"/>
              <a:ea typeface="SimSun" panose="02010600030101010101" pitchFamily="2" charset="-122"/>
              <a:cs typeface="Times New Roman" panose="02020603050405020304" pitchFamily="18" charset="0"/>
            </a:endParaRPr>
          </a:p>
          <a:p>
            <a:r>
              <a:rPr lang="en-US" sz="2000" kern="1200" dirty="0">
                <a:effectLst/>
                <a:latin typeface="Calibri" panose="020F0502020204030204" pitchFamily="34" charset="0"/>
                <a:ea typeface="+mj-ea"/>
              </a:rPr>
              <a:t>But how can we see where these efforts are going and impacting diagnostic issues beyond COVID-19? And what to expect from the European arena? </a:t>
            </a:r>
            <a:endParaRPr lang="de-DE" sz="2000" dirty="0"/>
          </a:p>
        </p:txBody>
      </p:sp>
    </p:spTree>
    <p:extLst>
      <p:ext uri="{BB962C8B-B14F-4D97-AF65-F5344CB8AC3E}">
        <p14:creationId xmlns:p14="http://schemas.microsoft.com/office/powerpoint/2010/main" val="278460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98184" y="6143675"/>
            <a:ext cx="1551138" cy="286181"/>
          </a:xfrm>
        </p:spPr>
        <p:txBody>
          <a:bodyPr/>
          <a:lstStyle/>
          <a:p>
            <a:r>
              <a:rPr lang="de-DE" sz="1800" b="0" i="0" u="none" strike="noStrike" baseline="0" dirty="0">
                <a:solidFill>
                  <a:srgbClr val="548335"/>
                </a:solidFill>
              </a:rPr>
              <a:t>22. April 2021 I 10:30 – 12:30</a:t>
            </a:r>
            <a:endParaRPr lang="de-DE" sz="1800" dirty="0"/>
          </a:p>
          <a:p>
            <a:endParaRPr lang="de-DE" sz="1800" dirty="0">
              <a:solidFill>
                <a:schemeClr val="tx1"/>
              </a:solidFill>
            </a:endParaRPr>
          </a:p>
        </p:txBody>
      </p:sp>
      <p:sp>
        <p:nvSpPr>
          <p:cNvPr id="7" name="Titel 5"/>
          <p:cNvSpPr>
            <a:spLocks noGrp="1"/>
          </p:cNvSpPr>
          <p:nvPr>
            <p:ph type="title"/>
          </p:nvPr>
        </p:nvSpPr>
        <p:spPr>
          <a:xfrm>
            <a:off x="2049322" y="188259"/>
            <a:ext cx="6392930" cy="479770"/>
          </a:xfrm>
        </p:spPr>
        <p:txBody>
          <a:bodyPr anchor="t">
            <a:normAutofit fontScale="90000"/>
          </a:bodyPr>
          <a:lstStyle/>
          <a:p>
            <a:pPr algn="ctr"/>
            <a:r>
              <a:rPr lang="en-US" sz="2400" b="0" i="0" u="none" strike="noStrike" baseline="0" dirty="0">
                <a:solidFill>
                  <a:srgbClr val="548335"/>
                </a:solidFill>
              </a:rPr>
              <a:t>Covid-19 – An Accelerator for Diagnostics? YES!</a:t>
            </a:r>
            <a:br>
              <a:rPr lang="en-US" sz="2400" b="0" i="0" u="none" strike="noStrike" baseline="0" dirty="0">
                <a:solidFill>
                  <a:srgbClr val="548335"/>
                </a:solidFill>
              </a:rPr>
            </a:br>
            <a:endParaRPr lang="en-US" dirty="0"/>
          </a:p>
        </p:txBody>
      </p:sp>
      <p:sp>
        <p:nvSpPr>
          <p:cNvPr id="21" name="Content Placeholder 3">
            <a:extLst>
              <a:ext uri="{FF2B5EF4-FFF2-40B4-BE49-F238E27FC236}">
                <a16:creationId xmlns:a16="http://schemas.microsoft.com/office/drawing/2014/main" id="{FFEA750E-EA06-4C90-B08A-48B2D753180E}"/>
              </a:ext>
            </a:extLst>
          </p:cNvPr>
          <p:cNvSpPr txBox="1">
            <a:spLocks/>
          </p:cNvSpPr>
          <p:nvPr/>
        </p:nvSpPr>
        <p:spPr>
          <a:xfrm>
            <a:off x="3370521" y="5969329"/>
            <a:ext cx="5754062" cy="855463"/>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548335"/>
                </a:solidFill>
                <a:effectLst/>
                <a:uLnTx/>
                <a:uFillTx/>
                <a:latin typeface="Calibri"/>
                <a:ea typeface="+mn-ea"/>
                <a:cs typeface="+mn-cs"/>
              </a:rPr>
              <a:t>Dr. Peter Quick </a:t>
            </a:r>
            <a:r>
              <a:rPr kumimoji="0" lang="de-DE" sz="1800" b="0" i="0" u="none" strike="noStrike" kern="1200" cap="none" spc="0" normalizeH="0" baseline="0" noProof="0" dirty="0">
                <a:ln>
                  <a:noFill/>
                </a:ln>
                <a:solidFill>
                  <a:srgbClr val="548335"/>
                </a:solidFill>
                <a:effectLst/>
                <a:uLnTx/>
                <a:uFillTx/>
                <a:latin typeface="Calibri"/>
                <a:ea typeface="+mn-ea"/>
                <a:cs typeface="+mn-cs"/>
              </a:rPr>
              <a:t>I Forum MedTech Pharma e.V.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8335"/>
                </a:solidFill>
                <a:effectLst/>
                <a:uLnTx/>
                <a:uFillTx/>
                <a:latin typeface="Calibri"/>
                <a:ea typeface="+mn-ea"/>
                <a:cs typeface="+mn-cs"/>
              </a:rPr>
              <a:t>Session: Innovative Therapeutics and Trends in Diagnostics with Updates from IVDR –</a:t>
            </a:r>
          </a:p>
        </p:txBody>
      </p:sp>
      <p:sp>
        <p:nvSpPr>
          <p:cNvPr id="8" name="Content Placeholder 3">
            <a:extLst>
              <a:ext uri="{FF2B5EF4-FFF2-40B4-BE49-F238E27FC236}">
                <a16:creationId xmlns:a16="http://schemas.microsoft.com/office/drawing/2014/main" id="{0154820D-F5E8-426B-8F45-EE99579A9805}"/>
              </a:ext>
            </a:extLst>
          </p:cNvPr>
          <p:cNvSpPr txBox="1">
            <a:spLocks/>
          </p:cNvSpPr>
          <p:nvPr/>
        </p:nvSpPr>
        <p:spPr>
          <a:xfrm>
            <a:off x="19418" y="2461310"/>
            <a:ext cx="9105166" cy="4363482"/>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7000"/>
              </a:lnSpc>
              <a:spcAft>
                <a:spcPts val="800"/>
              </a:spcAft>
              <a:buNone/>
            </a:pPr>
            <a:r>
              <a:rPr lang="en-US" sz="2000" dirty="0">
                <a:latin typeface="Calibri" panose="020F0502020204030204" pitchFamily="34" charset="0"/>
                <a:ea typeface="SimSun" panose="02010600030101010101" pitchFamily="2" charset="-122"/>
                <a:cs typeface="Times New Roman" panose="02020603050405020304" pitchFamily="18" charset="0"/>
              </a:rPr>
              <a:t>Senova Greenlight, based on ams AG (AT), and its spectral sensor AS7341L: The digital rapid test with integrated quality control, the further development of the LFT.</a:t>
            </a:r>
          </a:p>
          <a:p>
            <a:pPr marL="0" indent="0">
              <a:lnSpc>
                <a:spcPct val="107000"/>
              </a:lnSpc>
              <a:spcAft>
                <a:spcPts val="800"/>
              </a:spcAft>
              <a:buNone/>
            </a:pPr>
            <a:r>
              <a:rPr lang="en-US" sz="2000" dirty="0">
                <a:latin typeface="Calibri" panose="020F0502020204030204" pitchFamily="34" charset="0"/>
                <a:ea typeface="SimSun" panose="02010600030101010101" pitchFamily="2" charset="-122"/>
                <a:cs typeface="Times New Roman" panose="02020603050405020304" pitchFamily="18" charset="0"/>
              </a:rPr>
              <a:t>The first digital rapid test for the detection of SARS-CoV-2 antigens in a smear from the nasopharynx or human antibodies against SARS-CoV-2 in blood, serum or plasma.</a:t>
            </a:r>
          </a:p>
          <a:p>
            <a:pPr marL="0" indent="0">
              <a:lnSpc>
                <a:spcPct val="107000"/>
              </a:lnSpc>
              <a:spcAft>
                <a:spcPts val="800"/>
              </a:spcAft>
              <a:buNone/>
            </a:pPr>
            <a:r>
              <a:rPr lang="en-US" sz="2000" dirty="0">
                <a:latin typeface="Calibri" panose="020F0502020204030204" pitchFamily="34" charset="0"/>
                <a:ea typeface="SimSun" panose="02010600030101010101" pitchFamily="2" charset="-122"/>
                <a:cs typeface="Times New Roman" panose="02020603050405020304" pitchFamily="18" charset="0"/>
              </a:rPr>
              <a:t>Thanks to its networked platform (dLFA quick test cassette, app and cloud), it enables up to 30 tests to be carried out independently. The digital evaluation of the tests makes it possible to get laboratory-quality test results within just a few minutes.</a:t>
            </a:r>
          </a:p>
          <a:p>
            <a:pPr marL="0" indent="0">
              <a:lnSpc>
                <a:spcPct val="107000"/>
              </a:lnSpc>
              <a:spcAft>
                <a:spcPts val="800"/>
              </a:spcAft>
              <a:buNone/>
            </a:pPr>
            <a:r>
              <a:rPr lang="en-US" sz="2000" dirty="0">
                <a:latin typeface="Calibri" panose="020F0502020204030204" pitchFamily="34" charset="0"/>
                <a:ea typeface="SimSun" panose="02010600030101010101" pitchFamily="2" charset="-122"/>
                <a:cs typeface="Times New Roman" panose="02020603050405020304" pitchFamily="18" charset="0"/>
              </a:rPr>
              <a:t>It can capture all sample-specific data such as clinical data, ICD-10 codes, answers to a questionnaire, check boxes, IDs, sample barcodes, text, images, etc. and save it in the cloud for individual testing so that it cannot be confused.</a:t>
            </a:r>
          </a:p>
          <a:p>
            <a:pPr marL="0" indent="0">
              <a:lnSpc>
                <a:spcPct val="107000"/>
              </a:lnSpc>
              <a:spcAft>
                <a:spcPts val="800"/>
              </a:spcAft>
              <a:buNone/>
            </a:pPr>
            <a:r>
              <a:rPr lang="en-US" sz="2000" dirty="0">
                <a:latin typeface="Calibri" panose="020F0502020204030204" pitchFamily="34" charset="0"/>
                <a:ea typeface="SimSun" panose="02010600030101010101" pitchFamily="2" charset="-122"/>
                <a:cs typeface="Times New Roman" panose="02020603050405020304" pitchFamily="18" charset="0"/>
              </a:rPr>
              <a:t>It can add the corresponding geodata at the time of the measurement to all tests.</a:t>
            </a:r>
            <a:endParaRPr lang="de-DE" sz="2000"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2" name="Grafik 1">
            <a:extLst>
              <a:ext uri="{FF2B5EF4-FFF2-40B4-BE49-F238E27FC236}">
                <a16:creationId xmlns:a16="http://schemas.microsoft.com/office/drawing/2014/main" id="{E77381A4-8959-4AC4-A80C-9927CA1E1443}"/>
              </a:ext>
            </a:extLst>
          </p:cNvPr>
          <p:cNvPicPr>
            <a:picLocks noChangeAspect="1"/>
          </p:cNvPicPr>
          <p:nvPr/>
        </p:nvPicPr>
        <p:blipFill>
          <a:blip r:embed="rId3"/>
          <a:stretch>
            <a:fillRect/>
          </a:stretch>
        </p:blipFill>
        <p:spPr>
          <a:xfrm>
            <a:off x="105808" y="934574"/>
            <a:ext cx="8857439" cy="1435279"/>
          </a:xfrm>
          <a:prstGeom prst="rect">
            <a:avLst/>
          </a:prstGeom>
        </p:spPr>
      </p:pic>
      <p:sp>
        <p:nvSpPr>
          <p:cNvPr id="9" name="Ellipse 8">
            <a:extLst>
              <a:ext uri="{FF2B5EF4-FFF2-40B4-BE49-F238E27FC236}">
                <a16:creationId xmlns:a16="http://schemas.microsoft.com/office/drawing/2014/main" id="{8B854C72-B140-43C1-9C2C-CFF8F4A6249B}"/>
              </a:ext>
            </a:extLst>
          </p:cNvPr>
          <p:cNvSpPr/>
          <p:nvPr/>
        </p:nvSpPr>
        <p:spPr>
          <a:xfrm>
            <a:off x="2296633" y="1524553"/>
            <a:ext cx="5635256" cy="346777"/>
          </a:xfrm>
          <a:prstGeom prst="ellipse">
            <a:avLst/>
          </a:prstGeom>
          <a:solidFill>
            <a:schemeClr val="bg1">
              <a:alpha val="0"/>
            </a:schemeClr>
          </a:solidFill>
          <a:ln w="19050">
            <a:solidFill>
              <a:srgbClr val="C4006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0" name="Content Placeholder 3">
            <a:extLst>
              <a:ext uri="{FF2B5EF4-FFF2-40B4-BE49-F238E27FC236}">
                <a16:creationId xmlns:a16="http://schemas.microsoft.com/office/drawing/2014/main" id="{1F56DBCF-242E-4437-8CD7-3FFA5F8794B0}"/>
              </a:ext>
            </a:extLst>
          </p:cNvPr>
          <p:cNvSpPr txBox="1">
            <a:spLocks/>
          </p:cNvSpPr>
          <p:nvPr/>
        </p:nvSpPr>
        <p:spPr>
          <a:xfrm>
            <a:off x="19418" y="2461310"/>
            <a:ext cx="9105166" cy="4363482"/>
          </a:xfrm>
          <a:prstGeom prst="rect">
            <a:avLst/>
          </a:prstGeom>
          <a:solidFill>
            <a:schemeClr val="accent3">
              <a:lumMod val="95000"/>
            </a:schemeClr>
          </a:solidFill>
        </p:spPr>
        <p:txBody>
          <a:bodyPr vert="horz" lIns="91440" tIns="45720" rIns="91440" bIns="45720" rtlCol="0" anchor="t">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rgbClr val="0070C0"/>
                </a:solidFill>
                <a:latin typeface="Calibri" panose="020F0502020204030204" pitchFamily="34" charset="0"/>
                <a:ea typeface="SimSun" panose="02010600030101010101" pitchFamily="2" charset="-122"/>
                <a:cs typeface="Times New Roman" panose="02020603050405020304" pitchFamily="18" charset="0"/>
              </a:rPr>
              <a:t>Senova Greenlight, based on ams AG (AT), Dr. Thomas Stockmeier, CTO ams AG:</a:t>
            </a:r>
            <a:r>
              <a:rPr lang="en-US" sz="3200" dirty="0">
                <a:solidFill>
                  <a:srgbClr val="0070C0"/>
                </a:solidFill>
                <a:latin typeface="Calibri" panose="020F0502020204030204" pitchFamily="34" charset="0"/>
                <a:ea typeface="SimSun" panose="02010600030101010101" pitchFamily="2" charset="-122"/>
                <a:cs typeface="Times New Roman" panose="02020603050405020304" pitchFamily="18" charset="0"/>
              </a:rPr>
              <a:t> “</a:t>
            </a:r>
            <a:r>
              <a:rPr lang="en-US" sz="2000" dirty="0">
                <a:solidFill>
                  <a:srgbClr val="0070C0"/>
                </a:solidFill>
                <a:latin typeface="Calibri" panose="020F0502020204030204" pitchFamily="34" charset="0"/>
                <a:ea typeface="SimSun" panose="02010600030101010101" pitchFamily="2" charset="-122"/>
                <a:cs typeface="Times New Roman" panose="02020603050405020304" pitchFamily="18" charset="0"/>
              </a:rPr>
              <a:t>The </a:t>
            </a:r>
            <a:r>
              <a:rPr lang="en-US" sz="2000" b="1" dirty="0">
                <a:solidFill>
                  <a:srgbClr val="0070C0"/>
                </a:solidFill>
                <a:highlight>
                  <a:srgbClr val="FFFF00"/>
                </a:highlight>
                <a:latin typeface="Calibri" panose="020F0502020204030204" pitchFamily="34" charset="0"/>
                <a:ea typeface="SimSun" panose="02010600030101010101" pitchFamily="2" charset="-122"/>
                <a:cs typeface="Times New Roman" panose="02020603050405020304" pitchFamily="18" charset="0"/>
              </a:rPr>
              <a:t>digital rapid test</a:t>
            </a:r>
            <a:r>
              <a:rPr lang="en-US" sz="2000" dirty="0">
                <a:solidFill>
                  <a:srgbClr val="0070C0"/>
                </a:solidFill>
                <a:latin typeface="Calibri" panose="020F0502020204030204" pitchFamily="34" charset="0"/>
                <a:ea typeface="SimSun" panose="02010600030101010101" pitchFamily="2" charset="-122"/>
                <a:cs typeface="Times New Roman" panose="02020603050405020304" pitchFamily="18" charset="0"/>
              </a:rPr>
              <a:t> (initially for professional use) is sold by the company Senova in Weimar. There is a test cassette for antigen as well as for antibodies. </a:t>
            </a:r>
          </a:p>
          <a:p>
            <a:pPr marL="0" indent="0">
              <a:buNone/>
            </a:pPr>
            <a:r>
              <a:rPr lang="en-US" sz="2000" dirty="0">
                <a:solidFill>
                  <a:srgbClr val="0070C0"/>
                </a:solidFill>
                <a:latin typeface="Calibri" panose="020F0502020204030204" pitchFamily="34" charset="0"/>
                <a:ea typeface="SimSun" panose="02010600030101010101" pitchFamily="2" charset="-122"/>
                <a:cs typeface="Times New Roman" panose="02020603050405020304" pitchFamily="18" charset="0"/>
              </a:rPr>
              <a:t>Another immuno test for antibodies for S and N protein (i.e., vaccination and survived infection) should be approved in 1-2 weeks. </a:t>
            </a:r>
          </a:p>
          <a:p>
            <a:pPr marL="0" indent="0">
              <a:buNone/>
            </a:pPr>
            <a:r>
              <a:rPr lang="en-US" sz="2000" dirty="0">
                <a:solidFill>
                  <a:srgbClr val="0070C0"/>
                </a:solidFill>
                <a:latin typeface="Calibri" panose="020F0502020204030204" pitchFamily="34" charset="0"/>
                <a:ea typeface="SimSun" panose="02010600030101010101" pitchFamily="2" charset="-122"/>
                <a:cs typeface="Times New Roman" panose="02020603050405020304" pitchFamily="18" charset="0"/>
              </a:rPr>
              <a:t>The next development steps are a test based on fluorescence, which will be 10 x more sensitive, as well as home use, and a flat nasal swab. It all happens before summer.”</a:t>
            </a:r>
            <a:endParaRPr lang="de-DE" sz="1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996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98184" y="6143675"/>
            <a:ext cx="1551138" cy="286181"/>
          </a:xfrm>
        </p:spPr>
        <p:txBody>
          <a:bodyPr/>
          <a:lstStyle/>
          <a:p>
            <a:r>
              <a:rPr lang="de-DE" sz="1800" b="0" i="0" u="none" strike="noStrike" baseline="0" dirty="0">
                <a:solidFill>
                  <a:srgbClr val="548335"/>
                </a:solidFill>
              </a:rPr>
              <a:t>22. April 2021 I 10:30 – 12:30</a:t>
            </a:r>
            <a:endParaRPr lang="de-DE" sz="1800" dirty="0"/>
          </a:p>
          <a:p>
            <a:endParaRPr lang="de-DE" sz="1800" dirty="0">
              <a:solidFill>
                <a:schemeClr val="tx1"/>
              </a:solidFill>
            </a:endParaRPr>
          </a:p>
        </p:txBody>
      </p:sp>
      <p:sp>
        <p:nvSpPr>
          <p:cNvPr id="7" name="Titel 5"/>
          <p:cNvSpPr>
            <a:spLocks noGrp="1"/>
          </p:cNvSpPr>
          <p:nvPr>
            <p:ph type="title"/>
          </p:nvPr>
        </p:nvSpPr>
        <p:spPr>
          <a:xfrm>
            <a:off x="2049322" y="125348"/>
            <a:ext cx="6392930" cy="479770"/>
          </a:xfrm>
        </p:spPr>
        <p:txBody>
          <a:bodyPr anchor="t">
            <a:normAutofit fontScale="90000"/>
          </a:bodyPr>
          <a:lstStyle/>
          <a:p>
            <a:pPr algn="ctr"/>
            <a:r>
              <a:rPr lang="en-US" sz="2400" b="0" i="0" u="none" strike="noStrike" baseline="0" dirty="0">
                <a:solidFill>
                  <a:srgbClr val="548335"/>
                </a:solidFill>
              </a:rPr>
              <a:t>Covid-19 – An Accelerator for Diagnostics? YES!</a:t>
            </a:r>
            <a:br>
              <a:rPr lang="en-US" sz="2400" b="0" i="0" u="none" strike="noStrike" baseline="0" dirty="0">
                <a:solidFill>
                  <a:srgbClr val="548335"/>
                </a:solidFill>
              </a:rPr>
            </a:br>
            <a:endParaRPr lang="en-US" dirty="0"/>
          </a:p>
        </p:txBody>
      </p:sp>
      <p:sp>
        <p:nvSpPr>
          <p:cNvPr id="21" name="Content Placeholder 3">
            <a:extLst>
              <a:ext uri="{FF2B5EF4-FFF2-40B4-BE49-F238E27FC236}">
                <a16:creationId xmlns:a16="http://schemas.microsoft.com/office/drawing/2014/main" id="{FFEA750E-EA06-4C90-B08A-48B2D753180E}"/>
              </a:ext>
            </a:extLst>
          </p:cNvPr>
          <p:cNvSpPr txBox="1">
            <a:spLocks/>
          </p:cNvSpPr>
          <p:nvPr/>
        </p:nvSpPr>
        <p:spPr>
          <a:xfrm>
            <a:off x="3370521" y="5969329"/>
            <a:ext cx="5754062" cy="855463"/>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548335"/>
                </a:solidFill>
                <a:effectLst/>
                <a:uLnTx/>
                <a:uFillTx/>
                <a:latin typeface="Calibri"/>
                <a:ea typeface="+mn-ea"/>
                <a:cs typeface="+mn-cs"/>
              </a:rPr>
              <a:t>Dr. Peter Quick </a:t>
            </a:r>
            <a:r>
              <a:rPr kumimoji="0" lang="de-DE" sz="1800" b="0" i="0" u="none" strike="noStrike" kern="1200" cap="none" spc="0" normalizeH="0" baseline="0" noProof="0" dirty="0">
                <a:ln>
                  <a:noFill/>
                </a:ln>
                <a:solidFill>
                  <a:srgbClr val="548335"/>
                </a:solidFill>
                <a:effectLst/>
                <a:uLnTx/>
                <a:uFillTx/>
                <a:latin typeface="Calibri"/>
                <a:ea typeface="+mn-ea"/>
                <a:cs typeface="+mn-cs"/>
              </a:rPr>
              <a:t>I Forum MedTech Pharma e.V.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8335"/>
                </a:solidFill>
                <a:effectLst/>
                <a:uLnTx/>
                <a:uFillTx/>
                <a:latin typeface="Calibri"/>
                <a:ea typeface="+mn-ea"/>
                <a:cs typeface="+mn-cs"/>
              </a:rPr>
              <a:t>Session: Innovative Therapeutics and Trends in Diagnostics with Updates from IVDR –</a:t>
            </a:r>
          </a:p>
        </p:txBody>
      </p:sp>
      <p:pic>
        <p:nvPicPr>
          <p:cNvPr id="2" name="Grafik 1">
            <a:extLst>
              <a:ext uri="{FF2B5EF4-FFF2-40B4-BE49-F238E27FC236}">
                <a16:creationId xmlns:a16="http://schemas.microsoft.com/office/drawing/2014/main" id="{AA3170AD-F5C8-440D-9B3C-A440D50DD9F5}"/>
              </a:ext>
            </a:extLst>
          </p:cNvPr>
          <p:cNvPicPr>
            <a:picLocks noChangeAspect="1"/>
          </p:cNvPicPr>
          <p:nvPr/>
        </p:nvPicPr>
        <p:blipFill>
          <a:blip r:embed="rId3"/>
          <a:stretch>
            <a:fillRect/>
          </a:stretch>
        </p:blipFill>
        <p:spPr>
          <a:xfrm>
            <a:off x="0" y="846979"/>
            <a:ext cx="8867197" cy="3525431"/>
          </a:xfrm>
          <a:prstGeom prst="rect">
            <a:avLst/>
          </a:prstGeom>
        </p:spPr>
      </p:pic>
      <p:sp>
        <p:nvSpPr>
          <p:cNvPr id="8" name="Ellipse 7">
            <a:extLst>
              <a:ext uri="{FF2B5EF4-FFF2-40B4-BE49-F238E27FC236}">
                <a16:creationId xmlns:a16="http://schemas.microsoft.com/office/drawing/2014/main" id="{68D0A1BD-3FC8-41F6-80D4-5099FCBFB383}"/>
              </a:ext>
            </a:extLst>
          </p:cNvPr>
          <p:cNvSpPr/>
          <p:nvPr/>
        </p:nvSpPr>
        <p:spPr>
          <a:xfrm>
            <a:off x="3370520" y="2122998"/>
            <a:ext cx="4125433" cy="246492"/>
          </a:xfrm>
          <a:prstGeom prst="ellipse">
            <a:avLst/>
          </a:prstGeom>
          <a:solidFill>
            <a:schemeClr val="bg1">
              <a:alpha val="0"/>
            </a:schemeClr>
          </a:solidFill>
          <a:ln w="19050">
            <a:solidFill>
              <a:srgbClr val="C4006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9" name="Content Placeholder 3">
            <a:extLst>
              <a:ext uri="{FF2B5EF4-FFF2-40B4-BE49-F238E27FC236}">
                <a16:creationId xmlns:a16="http://schemas.microsoft.com/office/drawing/2014/main" id="{EB546317-BC28-4832-87F2-1788AE859E38}"/>
              </a:ext>
            </a:extLst>
          </p:cNvPr>
          <p:cNvSpPr txBox="1">
            <a:spLocks/>
          </p:cNvSpPr>
          <p:nvPr/>
        </p:nvSpPr>
        <p:spPr>
          <a:xfrm>
            <a:off x="19418" y="4534328"/>
            <a:ext cx="9105166" cy="2290464"/>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7000"/>
              </a:lnSpc>
              <a:spcAft>
                <a:spcPts val="800"/>
              </a:spcAft>
              <a:buNone/>
            </a:pPr>
            <a:r>
              <a:rPr lang="en-US" sz="1800" b="1" dirty="0">
                <a:latin typeface="Calibri" panose="020F0502020204030204" pitchFamily="34" charset="0"/>
                <a:ea typeface="SimSun" panose="02010600030101010101" pitchFamily="2" charset="-122"/>
                <a:cs typeface="Times New Roman" panose="02020603050405020304" pitchFamily="18" charset="0"/>
              </a:rPr>
              <a:t>Elisha Systems Limited (UK): </a:t>
            </a:r>
            <a:r>
              <a:rPr lang="en-US" sz="1800" b="1" dirty="0">
                <a:highlight>
                  <a:srgbClr val="FFFF00"/>
                </a:highlight>
                <a:latin typeface="Calibri" panose="020F0502020204030204" pitchFamily="34" charset="0"/>
                <a:ea typeface="SimSun" panose="02010600030101010101" pitchFamily="2" charset="-122"/>
                <a:cs typeface="Times New Roman" panose="02020603050405020304" pitchFamily="18" charset="0"/>
              </a:rPr>
              <a:t>Affinity Biosensors</a:t>
            </a:r>
            <a:r>
              <a:rPr lang="en-US" sz="1800" b="1" dirty="0">
                <a:latin typeface="Calibri" panose="020F0502020204030204" pitchFamily="34" charset="0"/>
                <a:ea typeface="SimSun" panose="02010600030101010101" pitchFamily="2" charset="-122"/>
                <a:cs typeface="Times New Roman" panose="02020603050405020304" pitchFamily="18" charset="0"/>
              </a:rPr>
              <a:t> for COVID-19 Antibodies.</a:t>
            </a:r>
            <a:r>
              <a:rPr lang="de-DE" sz="1800" dirty="0">
                <a:latin typeface="Calibri" panose="020F0502020204030204" pitchFamily="34" charset="0"/>
                <a:ea typeface="SimSun" panose="02010600030101010101" pitchFamily="2" charset="-122"/>
                <a:cs typeface="Times New Roman" panose="02020603050405020304" pitchFamily="18" charset="0"/>
              </a:rPr>
              <a:t> </a:t>
            </a:r>
            <a:r>
              <a:rPr lang="en-US" sz="1800" dirty="0">
                <a:latin typeface="Calibri" panose="020F0502020204030204" pitchFamily="34" charset="0"/>
                <a:ea typeface="SimSun" panose="02010600030101010101" pitchFamily="2" charset="-122"/>
                <a:cs typeface="Times New Roman" panose="02020603050405020304" pitchFamily="18" charset="0"/>
              </a:rPr>
              <a:t>With </a:t>
            </a:r>
            <a:r>
              <a:rPr lang="en-US" sz="1800" b="1" dirty="0">
                <a:latin typeface="Calibri" panose="020F0502020204030204" pitchFamily="34" charset="0"/>
                <a:ea typeface="SimSun" panose="02010600030101010101" pitchFamily="2" charset="-122"/>
                <a:cs typeface="Times New Roman" panose="02020603050405020304" pitchFamily="18" charset="0"/>
              </a:rPr>
              <a:t>affinity reagents linked to electronic surfaces</a:t>
            </a:r>
            <a:r>
              <a:rPr lang="en-US" sz="1800" dirty="0">
                <a:latin typeface="Calibri" panose="020F0502020204030204" pitchFamily="34" charset="0"/>
                <a:ea typeface="SimSun" panose="02010600030101010101" pitchFamily="2" charset="-122"/>
                <a:cs typeface="Times New Roman" panose="02020603050405020304" pitchFamily="18" charset="0"/>
              </a:rPr>
              <a:t>, it is </a:t>
            </a:r>
            <a:r>
              <a:rPr lang="en-US" sz="1800" b="1" dirty="0">
                <a:latin typeface="Calibri" panose="020F0502020204030204" pitchFamily="34" charset="0"/>
                <a:ea typeface="SimSun" panose="02010600030101010101" pitchFamily="2" charset="-122"/>
                <a:cs typeface="Times New Roman" panose="02020603050405020304" pitchFamily="18" charset="0"/>
              </a:rPr>
              <a:t>now possible to produce biosensors to any protein</a:t>
            </a:r>
            <a:r>
              <a:rPr lang="en-US" sz="1800" dirty="0">
                <a:latin typeface="Calibri" panose="020F0502020204030204" pitchFamily="34" charset="0"/>
                <a:ea typeface="SimSun" panose="02010600030101010101" pitchFamily="2" charset="-122"/>
                <a:cs typeface="Times New Roman" panose="02020603050405020304" pitchFamily="18" charset="0"/>
              </a:rPr>
              <a:t>. Affinity reagents bind proteins like antibodies or virus antigens very tightly thereby making the tests being developed absolutely specific to the target. The whole system is future proofed, because it will be possible to change the specificity of the biosensors by changing the affinity reagent used. Therefore, if a different virus appears, proteins and antibodies associated with any new virus can be detected by making a different biosensor with different reagents to change the specificity. </a:t>
            </a:r>
            <a:endParaRPr lang="de-DE" sz="1800" dirty="0">
              <a:latin typeface="Calibri" panose="020F0502020204030204" pitchFamily="34" charset="0"/>
              <a:ea typeface="SimSun" panose="02010600030101010101" pitchFamily="2" charset="-122"/>
              <a:cs typeface="Times New Roman" panose="02020603050405020304" pitchFamily="18" charset="0"/>
            </a:endParaRPr>
          </a:p>
        </p:txBody>
      </p:sp>
      <p:pic>
        <p:nvPicPr>
          <p:cNvPr id="5" name="Grafik 4">
            <a:extLst>
              <a:ext uri="{FF2B5EF4-FFF2-40B4-BE49-F238E27FC236}">
                <a16:creationId xmlns:a16="http://schemas.microsoft.com/office/drawing/2014/main" id="{5838FCC0-2DCB-4FBA-A2F6-F2B6A5E56976}"/>
              </a:ext>
            </a:extLst>
          </p:cNvPr>
          <p:cNvPicPr>
            <a:picLocks noChangeAspect="1"/>
          </p:cNvPicPr>
          <p:nvPr/>
        </p:nvPicPr>
        <p:blipFill>
          <a:blip r:embed="rId4"/>
          <a:stretch>
            <a:fillRect/>
          </a:stretch>
        </p:blipFill>
        <p:spPr>
          <a:xfrm>
            <a:off x="8034382" y="0"/>
            <a:ext cx="1090201" cy="793091"/>
          </a:xfrm>
          <a:prstGeom prst="rect">
            <a:avLst/>
          </a:prstGeom>
        </p:spPr>
      </p:pic>
      <p:sp>
        <p:nvSpPr>
          <p:cNvPr id="10" name="Content Placeholder 3">
            <a:extLst>
              <a:ext uri="{FF2B5EF4-FFF2-40B4-BE49-F238E27FC236}">
                <a16:creationId xmlns:a16="http://schemas.microsoft.com/office/drawing/2014/main" id="{0A3981D2-BBC0-4ACD-B8B1-E0006FC6FAD5}"/>
              </a:ext>
            </a:extLst>
          </p:cNvPr>
          <p:cNvSpPr txBox="1">
            <a:spLocks/>
          </p:cNvSpPr>
          <p:nvPr/>
        </p:nvSpPr>
        <p:spPr>
          <a:xfrm>
            <a:off x="19416" y="4453548"/>
            <a:ext cx="9105166" cy="2371243"/>
          </a:xfrm>
          <a:prstGeom prst="rect">
            <a:avLst/>
          </a:prstGeom>
          <a:solidFill>
            <a:schemeClr val="accent3">
              <a:lumMod val="95000"/>
            </a:schemeClr>
          </a:solidFill>
        </p:spPr>
        <p:txBody>
          <a:bodyPr vert="horz" lIns="91440" tIns="45720" rIns="91440" bIns="45720" rtlCol="0" anchor="t">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solidFill>
                  <a:srgbClr val="0070C0"/>
                </a:solidFill>
                <a:latin typeface="Calibri" panose="020F0502020204030204" pitchFamily="34" charset="0"/>
                <a:ea typeface="SimSun" panose="02010600030101010101" pitchFamily="2" charset="-122"/>
                <a:cs typeface="Times New Roman" panose="02020603050405020304" pitchFamily="18" charset="0"/>
              </a:rPr>
              <a:t>Elisha Systems Limited (UK): </a:t>
            </a:r>
            <a:r>
              <a:rPr lang="en-US" sz="1800" b="1" dirty="0">
                <a:solidFill>
                  <a:srgbClr val="0070C0"/>
                </a:solidFill>
                <a:highlight>
                  <a:srgbClr val="FFFF00"/>
                </a:highlight>
                <a:latin typeface="Calibri" panose="020F0502020204030204" pitchFamily="34" charset="0"/>
                <a:ea typeface="SimSun" panose="02010600030101010101" pitchFamily="2" charset="-122"/>
                <a:cs typeface="Times New Roman" panose="02020603050405020304" pitchFamily="18" charset="0"/>
              </a:rPr>
              <a:t>Affinity Biosensors</a:t>
            </a:r>
            <a:r>
              <a:rPr lang="en-US" sz="1800" b="1" dirty="0">
                <a:solidFill>
                  <a:srgbClr val="0070C0"/>
                </a:solidFill>
                <a:latin typeface="Calibri" panose="020F0502020204030204" pitchFamily="34" charset="0"/>
                <a:ea typeface="SimSun" panose="02010600030101010101" pitchFamily="2" charset="-122"/>
                <a:cs typeface="Times New Roman" panose="02020603050405020304" pitchFamily="18" charset="0"/>
              </a:rPr>
              <a:t> for COVID-19 Antibodies. </a:t>
            </a:r>
            <a:r>
              <a:rPr lang="en-US" sz="1800" dirty="0">
                <a:solidFill>
                  <a:srgbClr val="0070C0"/>
                </a:solidFill>
                <a:latin typeface="Calibri" panose="020F0502020204030204" pitchFamily="34" charset="0"/>
                <a:ea typeface="SimSun" panose="02010600030101010101" pitchFamily="2" charset="-122"/>
                <a:cs typeface="Times New Roman" panose="02020603050405020304" pitchFamily="18" charset="0"/>
              </a:rPr>
              <a:t>Tim Gibson states that the sensitivity is now down to an equivalent of 500 virus particles, and that they are progressing with a proto-type handheld device similar to blood glucose systems, but with an impedance-sensing ultrathin microchip, and coupled to a mobile phone. Plans for manufacturing develop, and this solution concept would work for any assay related to antibodies, far beyond COVID-19.</a:t>
            </a:r>
            <a:endParaRPr lang="de-DE" sz="1600" dirty="0">
              <a:latin typeface="Times New Roman" panose="02020603050405020304" pitchFamily="18" charset="0"/>
              <a:ea typeface="Times New Roman" panose="02020603050405020304" pitchFamily="18" charset="0"/>
            </a:endParaRPr>
          </a:p>
        </p:txBody>
      </p:sp>
      <p:pic>
        <p:nvPicPr>
          <p:cNvPr id="6" name="Grafik 5">
            <a:extLst>
              <a:ext uri="{FF2B5EF4-FFF2-40B4-BE49-F238E27FC236}">
                <a16:creationId xmlns:a16="http://schemas.microsoft.com/office/drawing/2014/main" id="{8E4D654C-55A7-433E-9ADC-E53A3144A307}"/>
              </a:ext>
            </a:extLst>
          </p:cNvPr>
          <p:cNvPicPr>
            <a:picLocks noChangeAspect="1"/>
          </p:cNvPicPr>
          <p:nvPr/>
        </p:nvPicPr>
        <p:blipFill>
          <a:blip r:embed="rId5"/>
          <a:stretch>
            <a:fillRect/>
          </a:stretch>
        </p:blipFill>
        <p:spPr>
          <a:xfrm>
            <a:off x="19418" y="876983"/>
            <a:ext cx="9105164" cy="5288126"/>
          </a:xfrm>
          <a:prstGeom prst="rect">
            <a:avLst/>
          </a:prstGeom>
        </p:spPr>
      </p:pic>
      <p:pic>
        <p:nvPicPr>
          <p:cNvPr id="12" name="Grafik 11">
            <a:extLst>
              <a:ext uri="{FF2B5EF4-FFF2-40B4-BE49-F238E27FC236}">
                <a16:creationId xmlns:a16="http://schemas.microsoft.com/office/drawing/2014/main" id="{2E765C06-223E-4A4F-A35B-A2401075691E}"/>
              </a:ext>
            </a:extLst>
          </p:cNvPr>
          <p:cNvPicPr>
            <a:picLocks noChangeAspect="1"/>
          </p:cNvPicPr>
          <p:nvPr/>
        </p:nvPicPr>
        <p:blipFill>
          <a:blip r:embed="rId6"/>
          <a:stretch>
            <a:fillRect/>
          </a:stretch>
        </p:blipFill>
        <p:spPr>
          <a:xfrm>
            <a:off x="74065" y="876983"/>
            <a:ext cx="9050517" cy="5947808"/>
          </a:xfrm>
          <a:prstGeom prst="rect">
            <a:avLst/>
          </a:prstGeom>
        </p:spPr>
      </p:pic>
    </p:spTree>
    <p:extLst>
      <p:ext uri="{BB962C8B-B14F-4D97-AF65-F5344CB8AC3E}">
        <p14:creationId xmlns:p14="http://schemas.microsoft.com/office/powerpoint/2010/main" val="366280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98184" y="6143675"/>
            <a:ext cx="1551138" cy="286181"/>
          </a:xfrm>
        </p:spPr>
        <p:txBody>
          <a:bodyPr/>
          <a:lstStyle/>
          <a:p>
            <a:r>
              <a:rPr lang="de-DE" sz="1800" b="0" i="0" u="none" strike="noStrike" baseline="0" dirty="0">
                <a:solidFill>
                  <a:srgbClr val="548335"/>
                </a:solidFill>
              </a:rPr>
              <a:t>22. April 2021 I 10:30 – 12:30</a:t>
            </a:r>
            <a:endParaRPr lang="de-DE" sz="1800" dirty="0"/>
          </a:p>
          <a:p>
            <a:endParaRPr lang="de-DE" sz="1800" dirty="0">
              <a:solidFill>
                <a:schemeClr val="tx1"/>
              </a:solidFill>
            </a:endParaRPr>
          </a:p>
        </p:txBody>
      </p:sp>
      <p:sp>
        <p:nvSpPr>
          <p:cNvPr id="7" name="Titel 5"/>
          <p:cNvSpPr>
            <a:spLocks noGrp="1"/>
          </p:cNvSpPr>
          <p:nvPr>
            <p:ph type="title"/>
          </p:nvPr>
        </p:nvSpPr>
        <p:spPr>
          <a:xfrm>
            <a:off x="2049322" y="125348"/>
            <a:ext cx="6392930" cy="479770"/>
          </a:xfrm>
        </p:spPr>
        <p:txBody>
          <a:bodyPr anchor="t">
            <a:normAutofit fontScale="90000"/>
          </a:bodyPr>
          <a:lstStyle/>
          <a:p>
            <a:pPr algn="ctr"/>
            <a:r>
              <a:rPr lang="en-US" sz="2400" b="0" i="0" u="none" strike="noStrike" baseline="0" dirty="0">
                <a:solidFill>
                  <a:srgbClr val="548335"/>
                </a:solidFill>
              </a:rPr>
              <a:t>Covid-19 – An Accelerator for Diagnostics? YES!</a:t>
            </a:r>
            <a:br>
              <a:rPr lang="en-US" sz="2400" b="0" i="0" u="none" strike="noStrike" baseline="0" dirty="0">
                <a:solidFill>
                  <a:srgbClr val="548335"/>
                </a:solidFill>
              </a:rPr>
            </a:br>
            <a:endParaRPr lang="en-US" dirty="0"/>
          </a:p>
        </p:txBody>
      </p:sp>
      <p:sp>
        <p:nvSpPr>
          <p:cNvPr id="21" name="Content Placeholder 3">
            <a:extLst>
              <a:ext uri="{FF2B5EF4-FFF2-40B4-BE49-F238E27FC236}">
                <a16:creationId xmlns:a16="http://schemas.microsoft.com/office/drawing/2014/main" id="{FFEA750E-EA06-4C90-B08A-48B2D753180E}"/>
              </a:ext>
            </a:extLst>
          </p:cNvPr>
          <p:cNvSpPr txBox="1">
            <a:spLocks/>
          </p:cNvSpPr>
          <p:nvPr/>
        </p:nvSpPr>
        <p:spPr>
          <a:xfrm>
            <a:off x="3370521" y="5969329"/>
            <a:ext cx="5754062" cy="855463"/>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548335"/>
                </a:solidFill>
                <a:effectLst/>
                <a:uLnTx/>
                <a:uFillTx/>
                <a:latin typeface="Calibri"/>
                <a:ea typeface="+mn-ea"/>
                <a:cs typeface="+mn-cs"/>
              </a:rPr>
              <a:t>Dr. Peter Quick </a:t>
            </a:r>
            <a:r>
              <a:rPr kumimoji="0" lang="de-DE" sz="1800" b="0" i="0" u="none" strike="noStrike" kern="1200" cap="none" spc="0" normalizeH="0" baseline="0" noProof="0" dirty="0">
                <a:ln>
                  <a:noFill/>
                </a:ln>
                <a:solidFill>
                  <a:srgbClr val="548335"/>
                </a:solidFill>
                <a:effectLst/>
                <a:uLnTx/>
                <a:uFillTx/>
                <a:latin typeface="Calibri"/>
                <a:ea typeface="+mn-ea"/>
                <a:cs typeface="+mn-cs"/>
              </a:rPr>
              <a:t>I Forum MedTech Pharma e.V.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8335"/>
                </a:solidFill>
                <a:effectLst/>
                <a:uLnTx/>
                <a:uFillTx/>
                <a:latin typeface="Calibri"/>
                <a:ea typeface="+mn-ea"/>
                <a:cs typeface="+mn-cs"/>
              </a:rPr>
              <a:t>Session: Innovative Therapeutics and Trends in Diagnostics with Updates from IVDR –</a:t>
            </a:r>
          </a:p>
        </p:txBody>
      </p:sp>
      <p:sp>
        <p:nvSpPr>
          <p:cNvPr id="6" name="Textfeld 5">
            <a:extLst>
              <a:ext uri="{FF2B5EF4-FFF2-40B4-BE49-F238E27FC236}">
                <a16:creationId xmlns:a16="http://schemas.microsoft.com/office/drawing/2014/main" id="{EFD719CF-2F96-476F-B5E9-89624175DECB}"/>
              </a:ext>
            </a:extLst>
          </p:cNvPr>
          <p:cNvSpPr txBox="1"/>
          <p:nvPr/>
        </p:nvSpPr>
        <p:spPr>
          <a:xfrm>
            <a:off x="-1" y="886450"/>
            <a:ext cx="9088341" cy="773673"/>
          </a:xfrm>
          <a:prstGeom prst="rect">
            <a:avLst/>
          </a:prstGeom>
          <a:noFill/>
        </p:spPr>
        <p:txBody>
          <a:bodyPr wrap="square">
            <a:spAutoFit/>
          </a:bodyPr>
          <a:lstStyle/>
          <a:p>
            <a:pPr>
              <a:lnSpc>
                <a:spcPct val="107000"/>
              </a:lnSpc>
              <a:spcAft>
                <a:spcPts val="800"/>
              </a:spcAft>
            </a:pPr>
            <a:r>
              <a:rPr lang="en-US" sz="1400" b="1" dirty="0">
                <a:effectLst/>
                <a:latin typeface="Calibri" panose="020F0502020204030204" pitchFamily="34" charset="0"/>
                <a:ea typeface="SimSun" panose="02010600030101010101" pitchFamily="2" charset="-122"/>
                <a:cs typeface="Times New Roman" panose="02020603050405020304" pitchFamily="18" charset="0"/>
              </a:rPr>
              <a:t>École Polytechnique Fédérale de Lausanne (EPFL) - Institut de Bioingénierie - Laboratoire de caractérisation du réseau biologique - EPFL STI IBI-STI LBNC (CH): Large-scale serological profiling of SARS-CoV-2 </a:t>
            </a:r>
            <a:r>
              <a:rPr lang="en-US" sz="1400" b="1" dirty="0">
                <a:latin typeface="Calibri" panose="020F0502020204030204" pitchFamily="34" charset="0"/>
                <a:ea typeface="SimSun" panose="02010600030101010101" pitchFamily="2" charset="-122"/>
                <a:cs typeface="Times New Roman" panose="02020603050405020304" pitchFamily="18" charset="0"/>
              </a:rPr>
              <a:t>…</a:t>
            </a:r>
            <a:r>
              <a:rPr lang="en-US" sz="1400" b="1" dirty="0">
                <a:effectLst/>
                <a:latin typeface="Calibri" panose="020F0502020204030204" pitchFamily="34" charset="0"/>
                <a:ea typeface="SimSun" panose="02010600030101010101" pitchFamily="2" charset="-122"/>
                <a:cs typeface="Times New Roman" panose="02020603050405020304" pitchFamily="18" charset="0"/>
              </a:rPr>
              <a:t>with </a:t>
            </a:r>
            <a:r>
              <a:rPr lang="en-US" sz="1400" b="1" dirty="0">
                <a:effectLst/>
                <a:highlight>
                  <a:srgbClr val="FFFF00"/>
                </a:highlight>
                <a:latin typeface="Calibri" panose="020F0502020204030204" pitchFamily="34" charset="0"/>
                <a:ea typeface="SimSun" panose="02010600030101010101" pitchFamily="2" charset="-122"/>
                <a:cs typeface="Times New Roman" panose="02020603050405020304" pitchFamily="18" charset="0"/>
              </a:rPr>
              <a:t>high-throughput</a:t>
            </a:r>
            <a:r>
              <a:rPr lang="en-US" sz="1400" b="1" dirty="0">
                <a:effectLst/>
                <a:latin typeface="Calibri" panose="020F0502020204030204" pitchFamily="34" charset="0"/>
                <a:ea typeface="SimSun" panose="02010600030101010101" pitchFamily="2" charset="-122"/>
                <a:cs typeface="Times New Roman" panose="02020603050405020304" pitchFamily="18" charset="0"/>
              </a:rPr>
              <a:t> </a:t>
            </a:r>
            <a:r>
              <a:rPr lang="en-US" sz="1400" b="1" dirty="0">
                <a:effectLst/>
                <a:highlight>
                  <a:srgbClr val="FFFF00"/>
                </a:highlight>
                <a:latin typeface="Calibri" panose="020F0502020204030204" pitchFamily="34" charset="0"/>
                <a:ea typeface="SimSun" panose="02010600030101010101" pitchFamily="2" charset="-122"/>
                <a:cs typeface="Times New Roman" panose="02020603050405020304" pitchFamily="18" charset="0"/>
              </a:rPr>
              <a:t>microfluidic nano-immunoassays</a:t>
            </a:r>
            <a:endParaRPr lang="de-DE" sz="1400" dirty="0">
              <a:effectLst/>
              <a:highlight>
                <a:srgbClr val="FFFF00"/>
              </a:highlight>
              <a:latin typeface="Calibri" panose="020F0502020204030204" pitchFamily="34" charset="0"/>
              <a:ea typeface="SimSun" panose="02010600030101010101" pitchFamily="2" charset="-122"/>
              <a:cs typeface="Times New Roman" panose="02020603050405020304" pitchFamily="18" charset="0"/>
            </a:endParaRPr>
          </a:p>
        </p:txBody>
      </p:sp>
      <p:sp>
        <p:nvSpPr>
          <p:cNvPr id="8" name="Textfeld 7">
            <a:extLst>
              <a:ext uri="{FF2B5EF4-FFF2-40B4-BE49-F238E27FC236}">
                <a16:creationId xmlns:a16="http://schemas.microsoft.com/office/drawing/2014/main" id="{B7307829-42C1-4490-BA98-323A4EC781E8}"/>
              </a:ext>
            </a:extLst>
          </p:cNvPr>
          <p:cNvSpPr txBox="1"/>
          <p:nvPr/>
        </p:nvSpPr>
        <p:spPr>
          <a:xfrm>
            <a:off x="0" y="1731102"/>
            <a:ext cx="8881607" cy="543162"/>
          </a:xfrm>
          <a:prstGeom prst="rect">
            <a:avLst/>
          </a:prstGeom>
          <a:noFill/>
        </p:spPr>
        <p:txBody>
          <a:bodyPr wrap="square">
            <a:spAutoFit/>
          </a:bodyPr>
          <a:lstStyle/>
          <a:p>
            <a:pPr>
              <a:lnSpc>
                <a:spcPct val="107000"/>
              </a:lnSpc>
              <a:spcAft>
                <a:spcPts val="800"/>
              </a:spcAft>
            </a:pPr>
            <a:r>
              <a:rPr lang="en-US" sz="1400" b="1" dirty="0">
                <a:effectLst/>
                <a:latin typeface="Calibri" panose="020F0502020204030204" pitchFamily="34" charset="0"/>
                <a:ea typeface="SimSun" panose="02010600030101010101" pitchFamily="2" charset="-122"/>
                <a:cs typeface="Times New Roman" panose="02020603050405020304" pitchFamily="18" charset="0"/>
              </a:rPr>
              <a:t>Em Scientific Limited (UK): Two rapidly scalable, differentiated, and validated COVID-19/SARS-CoV-2 antibody tests for mass-testing. Development of </a:t>
            </a:r>
            <a:r>
              <a:rPr lang="en-US" sz="1400" b="1" dirty="0">
                <a:effectLst/>
                <a:highlight>
                  <a:srgbClr val="FFFF00"/>
                </a:highlight>
                <a:latin typeface="Calibri" panose="020F0502020204030204" pitchFamily="34" charset="0"/>
                <a:ea typeface="SimSun" panose="02010600030101010101" pitchFamily="2" charset="-122"/>
                <a:cs typeface="Times New Roman" panose="02020603050405020304" pitchFamily="18" charset="0"/>
              </a:rPr>
              <a:t>targeted mass spectrometry antibody tests for mass-testing and vaccine development. </a:t>
            </a:r>
            <a:endParaRPr lang="de-DE" sz="1400" dirty="0">
              <a:effectLst/>
              <a:highlight>
                <a:srgbClr val="FFFF00"/>
              </a:highlight>
              <a:latin typeface="Calibri" panose="020F0502020204030204" pitchFamily="34" charset="0"/>
              <a:ea typeface="SimSun" panose="02010600030101010101" pitchFamily="2" charset="-122"/>
              <a:cs typeface="Times New Roman" panose="02020603050405020304" pitchFamily="18" charset="0"/>
            </a:endParaRPr>
          </a:p>
        </p:txBody>
      </p:sp>
      <p:sp>
        <p:nvSpPr>
          <p:cNvPr id="10" name="Textfeld 9">
            <a:extLst>
              <a:ext uri="{FF2B5EF4-FFF2-40B4-BE49-F238E27FC236}">
                <a16:creationId xmlns:a16="http://schemas.microsoft.com/office/drawing/2014/main" id="{4A30685A-F8B6-41B0-8FCF-5E261A7E87DF}"/>
              </a:ext>
            </a:extLst>
          </p:cNvPr>
          <p:cNvSpPr txBox="1"/>
          <p:nvPr/>
        </p:nvSpPr>
        <p:spPr>
          <a:xfrm>
            <a:off x="-1" y="2317417"/>
            <a:ext cx="9032682" cy="523220"/>
          </a:xfrm>
          <a:prstGeom prst="rect">
            <a:avLst/>
          </a:prstGeom>
          <a:noFill/>
        </p:spPr>
        <p:txBody>
          <a:bodyPr wrap="square">
            <a:spAutoFit/>
          </a:bodyPr>
          <a:lstStyle/>
          <a:p>
            <a:r>
              <a:rPr lang="de-DE" sz="1400" b="1" dirty="0">
                <a:effectLst/>
                <a:latin typeface="Calibri" panose="020F0502020204030204" pitchFamily="34" charset="0"/>
                <a:ea typeface="SimSun" panose="02010600030101010101" pitchFamily="2" charset="-122"/>
                <a:cs typeface="Times New Roman" panose="02020603050405020304" pitchFamily="18" charset="0"/>
              </a:rPr>
              <a:t>Universität Tübingen - Fakultät für Biologie - Interfakultäres Institut für Zellbiologie – Molekularbiologie (DEU): </a:t>
            </a:r>
            <a:r>
              <a:rPr lang="de-DE" sz="1400" b="1" dirty="0">
                <a:effectLst/>
                <a:highlight>
                  <a:srgbClr val="FFFF00"/>
                </a:highlight>
                <a:latin typeface="Calibri" panose="020F0502020204030204" pitchFamily="34" charset="0"/>
                <a:ea typeface="SimSun" panose="02010600030101010101" pitchFamily="2" charset="-122"/>
                <a:cs typeface="Times New Roman" panose="02020603050405020304" pitchFamily="18" charset="0"/>
              </a:rPr>
              <a:t>SARS-CoV-2-T-Zell-Epitope</a:t>
            </a:r>
            <a:r>
              <a:rPr lang="de-DE" sz="1400" b="1" dirty="0">
                <a:effectLst/>
                <a:latin typeface="Calibri" panose="020F0502020204030204" pitchFamily="34" charset="0"/>
                <a:ea typeface="SimSun" panose="02010600030101010101" pitchFamily="2" charset="-122"/>
                <a:cs typeface="Times New Roman" panose="02020603050405020304" pitchFamily="18" charset="0"/>
              </a:rPr>
              <a:t> für die Entwicklung neuer diagnostischer und therapeutischer Ansätze für die COVID-19-Krankheit</a:t>
            </a:r>
            <a:endParaRPr lang="de-DE" sz="1400" dirty="0"/>
          </a:p>
        </p:txBody>
      </p:sp>
      <p:sp>
        <p:nvSpPr>
          <p:cNvPr id="12" name="Textfeld 11">
            <a:extLst>
              <a:ext uri="{FF2B5EF4-FFF2-40B4-BE49-F238E27FC236}">
                <a16:creationId xmlns:a16="http://schemas.microsoft.com/office/drawing/2014/main" id="{9139074E-E104-403C-B548-F2068C9115CB}"/>
              </a:ext>
            </a:extLst>
          </p:cNvPr>
          <p:cNvSpPr txBox="1"/>
          <p:nvPr/>
        </p:nvSpPr>
        <p:spPr>
          <a:xfrm>
            <a:off x="-1" y="2899830"/>
            <a:ext cx="9080388" cy="773673"/>
          </a:xfrm>
          <a:prstGeom prst="rect">
            <a:avLst/>
          </a:prstGeom>
          <a:noFill/>
        </p:spPr>
        <p:txBody>
          <a:bodyPr wrap="square">
            <a:spAutoFit/>
          </a:bodyPr>
          <a:lstStyle/>
          <a:p>
            <a:pPr>
              <a:lnSpc>
                <a:spcPct val="107000"/>
              </a:lnSpc>
              <a:spcAft>
                <a:spcPts val="800"/>
              </a:spcAft>
            </a:pPr>
            <a:r>
              <a:rPr lang="en-US" sz="1400" b="1" dirty="0">
                <a:effectLst/>
                <a:latin typeface="Calibri" panose="020F0502020204030204" pitchFamily="34" charset="0"/>
                <a:ea typeface="SimSun" panose="02010600030101010101" pitchFamily="2" charset="-122"/>
                <a:cs typeface="Times New Roman" panose="02020603050405020304" pitchFamily="18" charset="0"/>
              </a:rPr>
              <a:t>GNA Biosolutions GmbH (DE): A miniaturized disposable molecular diagnostics platform for combatting coronavirus infections (DECISION). The platform is powered by a </a:t>
            </a:r>
            <a:r>
              <a:rPr lang="en-US" sz="1400" b="1" dirty="0">
                <a:effectLst/>
                <a:highlight>
                  <a:srgbClr val="FFFF00"/>
                </a:highlight>
                <a:latin typeface="Calibri" panose="020F0502020204030204" pitchFamily="34" charset="0"/>
                <a:ea typeface="SimSun" panose="02010600030101010101" pitchFamily="2" charset="-122"/>
                <a:cs typeface="Times New Roman" panose="02020603050405020304" pitchFamily="18" charset="0"/>
              </a:rPr>
              <a:t>next-generation nucleic acid amplification technology called Pulse Controlled Amplification (PCA®)</a:t>
            </a:r>
            <a:r>
              <a:rPr lang="en-US" sz="1400" b="1" dirty="0">
                <a:effectLst/>
                <a:latin typeface="Calibri" panose="020F0502020204030204" pitchFamily="34" charset="0"/>
                <a:ea typeface="SimSun" panose="02010600030101010101" pitchFamily="2" charset="-122"/>
                <a:cs typeface="Times New Roman" panose="02020603050405020304" pitchFamily="18" charset="0"/>
              </a:rPr>
              <a:t>, which enables sample-to-answer workflows in 15 minutes or less.</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4" name="Textfeld 13">
            <a:extLst>
              <a:ext uri="{FF2B5EF4-FFF2-40B4-BE49-F238E27FC236}">
                <a16:creationId xmlns:a16="http://schemas.microsoft.com/office/drawing/2014/main" id="{7EBC7A19-57AD-4A41-B6F6-EA9EAB4EAD32}"/>
              </a:ext>
            </a:extLst>
          </p:cNvPr>
          <p:cNvSpPr txBox="1"/>
          <p:nvPr/>
        </p:nvSpPr>
        <p:spPr>
          <a:xfrm>
            <a:off x="7950" y="3815460"/>
            <a:ext cx="8937267" cy="773673"/>
          </a:xfrm>
          <a:prstGeom prst="rect">
            <a:avLst/>
          </a:prstGeom>
          <a:noFill/>
        </p:spPr>
        <p:txBody>
          <a:bodyPr wrap="square">
            <a:spAutoFit/>
          </a:bodyPr>
          <a:lstStyle/>
          <a:p>
            <a:pPr>
              <a:lnSpc>
                <a:spcPct val="107000"/>
              </a:lnSpc>
              <a:spcAft>
                <a:spcPts val="800"/>
              </a:spcAft>
            </a:pPr>
            <a:r>
              <a:rPr lang="en-US" sz="1400" b="1" dirty="0">
                <a:effectLst/>
                <a:latin typeface="Calibri" panose="020F0502020204030204" pitchFamily="34" charset="0"/>
                <a:ea typeface="SimSun" panose="02010600030101010101" pitchFamily="2" charset="-122"/>
                <a:cs typeface="Times New Roman" panose="02020603050405020304" pitchFamily="18" charset="0"/>
              </a:rPr>
              <a:t>GB Electronics Limited (UK): Rapid Point-of-Care Diagnostic Device for COVID-19</a:t>
            </a:r>
            <a:r>
              <a:rPr lang="de-DE" sz="1400" b="1" dirty="0">
                <a:latin typeface="Calibri" panose="020F0502020204030204" pitchFamily="34" charset="0"/>
                <a:ea typeface="SimSun" panose="02010600030101010101" pitchFamily="2" charset="-122"/>
                <a:cs typeface="Times New Roman" panose="02020603050405020304" pitchFamily="18" charset="0"/>
              </a:rPr>
              <a:t>: </a:t>
            </a:r>
            <a:r>
              <a:rPr lang="en-US" sz="1400" dirty="0">
                <a:effectLst/>
                <a:latin typeface="Calibri" panose="020F0502020204030204" pitchFamily="34" charset="0"/>
                <a:ea typeface="SimSun" panose="02010600030101010101" pitchFamily="2" charset="-122"/>
                <a:cs typeface="Times New Roman" panose="02020603050405020304" pitchFamily="18" charset="0"/>
              </a:rPr>
              <a:t>Low-cost and portable molecular diagnostic platform. With some modification it could use a </a:t>
            </a:r>
            <a:r>
              <a:rPr lang="en-US" sz="1400" dirty="0">
                <a:effectLst/>
                <a:highlight>
                  <a:srgbClr val="00FF00"/>
                </a:highlight>
                <a:latin typeface="Calibri" panose="020F0502020204030204" pitchFamily="34" charset="0"/>
                <a:ea typeface="SimSun" panose="02010600030101010101" pitchFamily="2" charset="-122"/>
                <a:cs typeface="Times New Roman" panose="02020603050405020304" pitchFamily="18" charset="0"/>
              </a:rPr>
              <a:t>Loop Mediated Isothermal Amplification (LAMP) assay</a:t>
            </a:r>
            <a:r>
              <a:rPr lang="en-US" sz="1400" dirty="0">
                <a:effectLst/>
                <a:latin typeface="Calibri" panose="020F0502020204030204" pitchFamily="34" charset="0"/>
                <a:ea typeface="SimSun" panose="02010600030101010101" pitchFamily="2" charset="-122"/>
                <a:cs typeface="Times New Roman" panose="02020603050405020304" pitchFamily="18" charset="0"/>
              </a:rPr>
              <a:t> to detect COVID-19 directly from a patient sample (nasal or throat swabs) within 30 minutes. </a:t>
            </a:r>
            <a:endParaRPr lang="de-DE" sz="1400" dirty="0"/>
          </a:p>
        </p:txBody>
      </p:sp>
      <p:sp>
        <p:nvSpPr>
          <p:cNvPr id="16" name="Textfeld 15">
            <a:extLst>
              <a:ext uri="{FF2B5EF4-FFF2-40B4-BE49-F238E27FC236}">
                <a16:creationId xmlns:a16="http://schemas.microsoft.com/office/drawing/2014/main" id="{A5F013AC-A30D-40C9-A00C-E39F7CA525AE}"/>
              </a:ext>
            </a:extLst>
          </p:cNvPr>
          <p:cNvSpPr txBox="1"/>
          <p:nvPr/>
        </p:nvSpPr>
        <p:spPr>
          <a:xfrm>
            <a:off x="7951" y="4675439"/>
            <a:ext cx="9032681" cy="1234697"/>
          </a:xfrm>
          <a:prstGeom prst="rect">
            <a:avLst/>
          </a:prstGeom>
          <a:noFill/>
        </p:spPr>
        <p:txBody>
          <a:bodyPr wrap="square">
            <a:spAutoFit/>
          </a:bodyPr>
          <a:lstStyle/>
          <a:p>
            <a:pPr>
              <a:lnSpc>
                <a:spcPct val="107000"/>
              </a:lnSpc>
              <a:spcAft>
                <a:spcPts val="800"/>
              </a:spcAft>
            </a:pPr>
            <a:r>
              <a:rPr lang="en-US" sz="1400" b="1" dirty="0">
                <a:effectLst/>
                <a:latin typeface="Calibri" panose="020F0502020204030204" pitchFamily="34" charset="0"/>
                <a:ea typeface="SimSun" panose="02010600030101010101" pitchFamily="2" charset="-122"/>
                <a:cs typeface="Times New Roman" panose="02020603050405020304" pitchFamily="18" charset="0"/>
              </a:rPr>
              <a:t>International Institute of Molecular and Cell Biology (IIMCB) - Laboratory of Structural Biology (PL): Rapid and operationally simple SARS-CoV-2 tests using CRISPR tools</a:t>
            </a:r>
            <a:r>
              <a:rPr lang="en-US" sz="1400" dirty="0">
                <a:effectLst/>
                <a:latin typeface="Calibri" panose="020F0502020204030204" pitchFamily="34" charset="0"/>
                <a:ea typeface="SimSun" panose="02010600030101010101" pitchFamily="2" charset="-122"/>
                <a:cs typeface="Times New Roman" panose="02020603050405020304" pitchFamily="18" charset="0"/>
              </a:rPr>
              <a:t> (“do it at home by yourself” test). The qPCR reaction that requires complicated equipment can be replaced by </a:t>
            </a:r>
            <a:r>
              <a:rPr lang="en-US" sz="1400" dirty="0">
                <a:effectLst/>
                <a:highlight>
                  <a:srgbClr val="00FF00"/>
                </a:highlight>
                <a:latin typeface="Calibri" panose="020F0502020204030204" pitchFamily="34" charset="0"/>
                <a:ea typeface="SimSun" panose="02010600030101010101" pitchFamily="2" charset="-122"/>
                <a:cs typeface="Times New Roman" panose="02020603050405020304" pitchFamily="18" charset="0"/>
              </a:rPr>
              <a:t>nucleic acid amplification at a constant temperature</a:t>
            </a:r>
            <a:r>
              <a:rPr lang="en-US" sz="1400" dirty="0">
                <a:effectLst/>
                <a:latin typeface="Calibri" panose="020F0502020204030204" pitchFamily="34" charset="0"/>
                <a:ea typeface="SimSun" panose="02010600030101010101" pitchFamily="2" charset="-122"/>
                <a:cs typeface="Times New Roman" panose="02020603050405020304" pitchFamily="18" charset="0"/>
              </a:rPr>
              <a:t>, however, at the price of much lower efficiency. The lower efficiency, in turn, can be compensated for by an </a:t>
            </a:r>
            <a:r>
              <a:rPr lang="en-US" sz="1400" dirty="0">
                <a:effectLst/>
                <a:highlight>
                  <a:srgbClr val="00FF00"/>
                </a:highlight>
                <a:latin typeface="Calibri" panose="020F0502020204030204" pitchFamily="34" charset="0"/>
                <a:ea typeface="SimSun" panose="02010600030101010101" pitchFamily="2" charset="-122"/>
                <a:cs typeface="Times New Roman" panose="02020603050405020304" pitchFamily="18" charset="0"/>
              </a:rPr>
              <a:t>additional nucleic acid amplification step using an enzyme, called Cas13</a:t>
            </a:r>
            <a:r>
              <a:rPr lang="en-US" sz="1400" dirty="0">
                <a:highlight>
                  <a:srgbClr val="00FF00"/>
                </a:highlight>
                <a:latin typeface="Calibri" panose="020F0502020204030204" pitchFamily="34" charset="0"/>
                <a:ea typeface="SimSun" panose="02010600030101010101" pitchFamily="2" charset="-122"/>
                <a:cs typeface="Times New Roman" panose="02020603050405020304" pitchFamily="18" charset="0"/>
              </a:rPr>
              <a:t>.</a:t>
            </a:r>
            <a:endParaRPr lang="de-DE" sz="1400" dirty="0"/>
          </a:p>
        </p:txBody>
      </p:sp>
    </p:spTree>
    <p:extLst>
      <p:ext uri="{BB962C8B-B14F-4D97-AF65-F5344CB8AC3E}">
        <p14:creationId xmlns:p14="http://schemas.microsoft.com/office/powerpoint/2010/main" val="1953706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98184" y="6143675"/>
            <a:ext cx="1551138" cy="286181"/>
          </a:xfrm>
        </p:spPr>
        <p:txBody>
          <a:bodyPr/>
          <a:lstStyle/>
          <a:p>
            <a:r>
              <a:rPr lang="de-DE" sz="1800" b="0" i="0" u="none" strike="noStrike" baseline="0" dirty="0">
                <a:solidFill>
                  <a:srgbClr val="548335"/>
                </a:solidFill>
              </a:rPr>
              <a:t>22. April 2021 I 10:30 – 12:30</a:t>
            </a:r>
            <a:endParaRPr lang="de-DE" sz="1800" dirty="0"/>
          </a:p>
          <a:p>
            <a:endParaRPr lang="de-DE" sz="1800" dirty="0">
              <a:solidFill>
                <a:schemeClr val="tx1"/>
              </a:solidFill>
            </a:endParaRPr>
          </a:p>
        </p:txBody>
      </p:sp>
      <p:sp>
        <p:nvSpPr>
          <p:cNvPr id="7" name="Titel 5"/>
          <p:cNvSpPr>
            <a:spLocks noGrp="1"/>
          </p:cNvSpPr>
          <p:nvPr>
            <p:ph type="title"/>
          </p:nvPr>
        </p:nvSpPr>
        <p:spPr>
          <a:xfrm>
            <a:off x="2049322" y="125348"/>
            <a:ext cx="6392930" cy="479770"/>
          </a:xfrm>
        </p:spPr>
        <p:txBody>
          <a:bodyPr anchor="t">
            <a:normAutofit fontScale="90000"/>
          </a:bodyPr>
          <a:lstStyle/>
          <a:p>
            <a:pPr algn="ctr"/>
            <a:r>
              <a:rPr lang="en-US" sz="2400" b="0" i="0" u="none" strike="noStrike" baseline="0" dirty="0">
                <a:solidFill>
                  <a:srgbClr val="548335"/>
                </a:solidFill>
              </a:rPr>
              <a:t>Covid-19 – An Accelerator for Diagnostics? YES!</a:t>
            </a:r>
            <a:br>
              <a:rPr lang="en-US" sz="2400" b="0" i="0" u="none" strike="noStrike" baseline="0" dirty="0">
                <a:solidFill>
                  <a:srgbClr val="548335"/>
                </a:solidFill>
              </a:rPr>
            </a:br>
            <a:endParaRPr lang="en-US" dirty="0"/>
          </a:p>
        </p:txBody>
      </p:sp>
      <p:sp>
        <p:nvSpPr>
          <p:cNvPr id="21" name="Content Placeholder 3">
            <a:extLst>
              <a:ext uri="{FF2B5EF4-FFF2-40B4-BE49-F238E27FC236}">
                <a16:creationId xmlns:a16="http://schemas.microsoft.com/office/drawing/2014/main" id="{FFEA750E-EA06-4C90-B08A-48B2D753180E}"/>
              </a:ext>
            </a:extLst>
          </p:cNvPr>
          <p:cNvSpPr txBox="1">
            <a:spLocks/>
          </p:cNvSpPr>
          <p:nvPr/>
        </p:nvSpPr>
        <p:spPr>
          <a:xfrm>
            <a:off x="3370521" y="5969329"/>
            <a:ext cx="5754062" cy="855463"/>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548335"/>
                </a:solidFill>
                <a:effectLst/>
                <a:uLnTx/>
                <a:uFillTx/>
                <a:latin typeface="Calibri"/>
                <a:ea typeface="+mn-ea"/>
                <a:cs typeface="+mn-cs"/>
              </a:rPr>
              <a:t>Dr. Peter Quick </a:t>
            </a:r>
            <a:r>
              <a:rPr kumimoji="0" lang="de-DE" sz="1800" b="0" i="0" u="none" strike="noStrike" kern="1200" cap="none" spc="0" normalizeH="0" baseline="0" noProof="0" dirty="0">
                <a:ln>
                  <a:noFill/>
                </a:ln>
                <a:solidFill>
                  <a:srgbClr val="548335"/>
                </a:solidFill>
                <a:effectLst/>
                <a:uLnTx/>
                <a:uFillTx/>
                <a:latin typeface="Calibri"/>
                <a:ea typeface="+mn-ea"/>
                <a:cs typeface="+mn-cs"/>
              </a:rPr>
              <a:t>I Forum MedTech Pharma e.V.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8335"/>
                </a:solidFill>
                <a:effectLst/>
                <a:uLnTx/>
                <a:uFillTx/>
                <a:latin typeface="Calibri"/>
                <a:ea typeface="+mn-ea"/>
                <a:cs typeface="+mn-cs"/>
              </a:rPr>
              <a:t>Session: Innovative Therapeutics and Trends in Diagnostics with Updates from IVDR –</a:t>
            </a:r>
          </a:p>
        </p:txBody>
      </p:sp>
      <p:sp>
        <p:nvSpPr>
          <p:cNvPr id="6" name="Textfeld 5">
            <a:extLst>
              <a:ext uri="{FF2B5EF4-FFF2-40B4-BE49-F238E27FC236}">
                <a16:creationId xmlns:a16="http://schemas.microsoft.com/office/drawing/2014/main" id="{EFD719CF-2F96-476F-B5E9-89624175DECB}"/>
              </a:ext>
            </a:extLst>
          </p:cNvPr>
          <p:cNvSpPr txBox="1"/>
          <p:nvPr/>
        </p:nvSpPr>
        <p:spPr>
          <a:xfrm>
            <a:off x="-1" y="886450"/>
            <a:ext cx="9088341" cy="773673"/>
          </a:xfrm>
          <a:prstGeom prst="rect">
            <a:avLst/>
          </a:prstGeom>
          <a:noFill/>
        </p:spPr>
        <p:txBody>
          <a:bodyPr wrap="square">
            <a:spAutoFit/>
          </a:bodyPr>
          <a:lstStyle/>
          <a:p>
            <a:pPr>
              <a:lnSpc>
                <a:spcPct val="107000"/>
              </a:lnSpc>
              <a:spcAft>
                <a:spcPts val="800"/>
              </a:spcAft>
            </a:pPr>
            <a:r>
              <a:rPr lang="en-US" sz="1400" b="1" dirty="0">
                <a:effectLst/>
                <a:latin typeface="Calibri" panose="020F0502020204030204" pitchFamily="34" charset="0"/>
                <a:ea typeface="SimSun" panose="02010600030101010101" pitchFamily="2" charset="-122"/>
                <a:cs typeface="Times New Roman" panose="02020603050405020304" pitchFamily="18" charset="0"/>
              </a:rPr>
              <a:t>École Polytechnique Fédérale de Lausanne (EPFL) - Institut de Bioingénierie - Laboratoire de caractérisation du réseau biologique - EPFL STI IBI-STI LBNC (CH): Large-scale serological profiling of SARS-CoV-2 </a:t>
            </a:r>
            <a:r>
              <a:rPr lang="en-US" sz="1400" b="1" dirty="0">
                <a:latin typeface="Calibri" panose="020F0502020204030204" pitchFamily="34" charset="0"/>
                <a:ea typeface="SimSun" panose="02010600030101010101" pitchFamily="2" charset="-122"/>
                <a:cs typeface="Times New Roman" panose="02020603050405020304" pitchFamily="18" charset="0"/>
              </a:rPr>
              <a:t>…</a:t>
            </a:r>
            <a:r>
              <a:rPr lang="en-US" sz="1400" b="1" dirty="0">
                <a:effectLst/>
                <a:latin typeface="Calibri" panose="020F0502020204030204" pitchFamily="34" charset="0"/>
                <a:ea typeface="SimSun" panose="02010600030101010101" pitchFamily="2" charset="-122"/>
                <a:cs typeface="Times New Roman" panose="02020603050405020304" pitchFamily="18" charset="0"/>
              </a:rPr>
              <a:t>with </a:t>
            </a:r>
            <a:r>
              <a:rPr lang="en-US" sz="1400" b="1" dirty="0">
                <a:effectLst/>
                <a:highlight>
                  <a:srgbClr val="FFFF00"/>
                </a:highlight>
                <a:latin typeface="Calibri" panose="020F0502020204030204" pitchFamily="34" charset="0"/>
                <a:ea typeface="SimSun" panose="02010600030101010101" pitchFamily="2" charset="-122"/>
                <a:cs typeface="Times New Roman" panose="02020603050405020304" pitchFamily="18" charset="0"/>
              </a:rPr>
              <a:t>high-throughput</a:t>
            </a:r>
            <a:r>
              <a:rPr lang="en-US" sz="1400" b="1" dirty="0">
                <a:effectLst/>
                <a:latin typeface="Calibri" panose="020F0502020204030204" pitchFamily="34" charset="0"/>
                <a:ea typeface="SimSun" panose="02010600030101010101" pitchFamily="2" charset="-122"/>
                <a:cs typeface="Times New Roman" panose="02020603050405020304" pitchFamily="18" charset="0"/>
              </a:rPr>
              <a:t> </a:t>
            </a:r>
            <a:r>
              <a:rPr lang="en-US" sz="1400" b="1" dirty="0">
                <a:effectLst/>
                <a:highlight>
                  <a:srgbClr val="FFFF00"/>
                </a:highlight>
                <a:latin typeface="Calibri" panose="020F0502020204030204" pitchFamily="34" charset="0"/>
                <a:ea typeface="SimSun" panose="02010600030101010101" pitchFamily="2" charset="-122"/>
                <a:cs typeface="Times New Roman" panose="02020603050405020304" pitchFamily="18" charset="0"/>
              </a:rPr>
              <a:t>microfluidic nano-immunoassays</a:t>
            </a:r>
            <a:endParaRPr lang="de-DE" sz="1400" dirty="0">
              <a:effectLst/>
              <a:highlight>
                <a:srgbClr val="FFFF00"/>
              </a:highlight>
              <a:latin typeface="Calibri" panose="020F0502020204030204" pitchFamily="34" charset="0"/>
              <a:ea typeface="SimSun" panose="02010600030101010101" pitchFamily="2" charset="-122"/>
              <a:cs typeface="Times New Roman" panose="02020603050405020304" pitchFamily="18" charset="0"/>
            </a:endParaRPr>
          </a:p>
        </p:txBody>
      </p:sp>
      <p:sp>
        <p:nvSpPr>
          <p:cNvPr id="13" name="Textfeld 12">
            <a:extLst>
              <a:ext uri="{FF2B5EF4-FFF2-40B4-BE49-F238E27FC236}">
                <a16:creationId xmlns:a16="http://schemas.microsoft.com/office/drawing/2014/main" id="{9527A20C-7401-4838-9976-C06B3FB9C7A7}"/>
              </a:ext>
            </a:extLst>
          </p:cNvPr>
          <p:cNvSpPr txBox="1"/>
          <p:nvPr/>
        </p:nvSpPr>
        <p:spPr>
          <a:xfrm>
            <a:off x="0" y="1740741"/>
            <a:ext cx="9068923" cy="3909468"/>
          </a:xfrm>
          <a:prstGeom prst="rect">
            <a:avLst/>
          </a:prstGeom>
          <a:noFill/>
        </p:spPr>
        <p:txBody>
          <a:bodyPr wrap="square">
            <a:spAutoFit/>
          </a:bodyPr>
          <a:lstStyle/>
          <a:p>
            <a:pPr>
              <a:lnSpc>
                <a:spcPct val="106000"/>
              </a:lnSpc>
              <a:spcAft>
                <a:spcPts val="800"/>
              </a:spcAft>
            </a:pPr>
            <a:r>
              <a:rPr lang="en-US" kern="1200" dirty="0">
                <a:effectLst/>
                <a:latin typeface="Calibri" panose="020F0502020204030204" pitchFamily="34" charset="0"/>
                <a:ea typeface="SimSun" panose="02010600030101010101" pitchFamily="2" charset="-122"/>
                <a:cs typeface="Times New Roman" panose="02020603050405020304" pitchFamily="18" charset="0"/>
              </a:rPr>
              <a:t>Dr. Sebastian Josef Maerkl: “We developed a microfluidic nano-immunoassay for the detection of anti-SARS-CoV-2 IgG antibodies in 1024 samples per device. The method achieved a specificity of 100% and a sensitivity of 98% based on the analysis of 289 human serum samples.</a:t>
            </a:r>
          </a:p>
          <a:p>
            <a:pPr>
              <a:lnSpc>
                <a:spcPct val="106000"/>
              </a:lnSpc>
              <a:spcAft>
                <a:spcPts val="800"/>
              </a:spcAft>
            </a:pPr>
            <a:r>
              <a:rPr lang="en-US" kern="1200" dirty="0">
                <a:effectLst/>
                <a:latin typeface="Calibri" panose="020F0502020204030204" pitchFamily="34" charset="0"/>
                <a:ea typeface="SimSun" panose="02010600030101010101" pitchFamily="2" charset="-122"/>
                <a:cs typeface="Times New Roman" panose="02020603050405020304" pitchFamily="18" charset="0"/>
              </a:rPr>
              <a:t>To eliminate the need for venipuncture, we developed low-cost, ultra-low volume whole blood sampling methods based on two commercial devices and repurposed a blood glucose test strip. The glucose test strip permits the collection, shipment, and analysis of 0.6 µL whole blood easily obtainable from a simple fingerprick. </a:t>
            </a:r>
          </a:p>
          <a:p>
            <a:pPr>
              <a:lnSpc>
                <a:spcPct val="106000"/>
              </a:lnSpc>
              <a:spcAft>
                <a:spcPts val="800"/>
              </a:spcAft>
            </a:pPr>
            <a:r>
              <a:rPr lang="en-US" kern="1200" dirty="0">
                <a:effectLst/>
                <a:latin typeface="Calibri" panose="020F0502020204030204" pitchFamily="34" charset="0"/>
                <a:ea typeface="SimSun" panose="02010600030101010101" pitchFamily="2" charset="-122"/>
                <a:cs typeface="Times New Roman" panose="02020603050405020304" pitchFamily="18" charset="0"/>
              </a:rPr>
              <a:t>The nano-immunoassay platform achieves high-throughput, high sensitivity and </a:t>
            </a:r>
            <a:r>
              <a:rPr lang="en-US" kern="1200" dirty="0">
                <a:effectLst/>
                <a:latin typeface="Calibri" panose="020F0502020204030204" pitchFamily="34" charset="0"/>
                <a:ea typeface="SimSun" panose="02010600030101010101" pitchFamily="2" charset="-122"/>
              </a:rPr>
              <a:t>specificity, negligible reagent consumption, and a decentralized and simple approach to blood sample collection. We expect this technology to be immediately applicable to current and future SARS-CoV-2 related serological studies and to protein biomarker diagnostics in general.” </a:t>
            </a:r>
          </a:p>
          <a:p>
            <a:pPr>
              <a:lnSpc>
                <a:spcPct val="106000"/>
              </a:lnSpc>
              <a:spcAft>
                <a:spcPts val="800"/>
              </a:spcAft>
            </a:pPr>
            <a:r>
              <a:rPr lang="en-US" kern="1200" dirty="0">
                <a:effectLst/>
                <a:latin typeface="Calibri" panose="020F0502020204030204" pitchFamily="34" charset="0"/>
                <a:ea typeface="SimSun" panose="02010600030101010101" pitchFamily="2" charset="-122"/>
              </a:rPr>
              <a:t>This is cited from a preprint at medRxiv, and the article should be out on </a:t>
            </a:r>
            <a:r>
              <a:rPr lang="en-US" dirty="0">
                <a:effectLst/>
                <a:latin typeface="Calibri" panose="020F0502020204030204" pitchFamily="34" charset="0"/>
                <a:ea typeface="Times New Roman" panose="02020603050405020304" pitchFamily="18" charset="0"/>
              </a:rPr>
              <a:t>PNAS by now.</a:t>
            </a:r>
            <a:endParaRPr lang="de-DE"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0168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98184" y="6143675"/>
            <a:ext cx="1551138" cy="286181"/>
          </a:xfrm>
        </p:spPr>
        <p:txBody>
          <a:bodyPr/>
          <a:lstStyle/>
          <a:p>
            <a:r>
              <a:rPr lang="de-DE" sz="1800" b="0" i="0" u="none" strike="noStrike" baseline="0" dirty="0">
                <a:solidFill>
                  <a:srgbClr val="548335"/>
                </a:solidFill>
              </a:rPr>
              <a:t>22. April 2021 I 10:30 – 12:30</a:t>
            </a:r>
            <a:endParaRPr lang="de-DE" sz="1800" dirty="0"/>
          </a:p>
          <a:p>
            <a:endParaRPr lang="de-DE" sz="1800" dirty="0">
              <a:solidFill>
                <a:schemeClr val="tx1"/>
              </a:solidFill>
            </a:endParaRPr>
          </a:p>
        </p:txBody>
      </p:sp>
      <p:sp>
        <p:nvSpPr>
          <p:cNvPr id="7" name="Titel 5"/>
          <p:cNvSpPr>
            <a:spLocks noGrp="1"/>
          </p:cNvSpPr>
          <p:nvPr>
            <p:ph type="title"/>
          </p:nvPr>
        </p:nvSpPr>
        <p:spPr>
          <a:xfrm>
            <a:off x="2049322" y="125348"/>
            <a:ext cx="6392930" cy="479770"/>
          </a:xfrm>
        </p:spPr>
        <p:txBody>
          <a:bodyPr anchor="t">
            <a:normAutofit fontScale="90000"/>
          </a:bodyPr>
          <a:lstStyle/>
          <a:p>
            <a:pPr algn="ctr"/>
            <a:r>
              <a:rPr lang="en-US" sz="2400" b="0" i="0" u="none" strike="noStrike" baseline="0" dirty="0">
                <a:solidFill>
                  <a:srgbClr val="548335"/>
                </a:solidFill>
              </a:rPr>
              <a:t>Covid-19 – An Accelerator for Diagnostics? YES!</a:t>
            </a:r>
            <a:br>
              <a:rPr lang="en-US" sz="2400" b="0" i="0" u="none" strike="noStrike" baseline="0" dirty="0">
                <a:solidFill>
                  <a:srgbClr val="548335"/>
                </a:solidFill>
              </a:rPr>
            </a:br>
            <a:endParaRPr lang="en-US" dirty="0"/>
          </a:p>
        </p:txBody>
      </p:sp>
      <p:sp>
        <p:nvSpPr>
          <p:cNvPr id="21" name="Content Placeholder 3">
            <a:extLst>
              <a:ext uri="{FF2B5EF4-FFF2-40B4-BE49-F238E27FC236}">
                <a16:creationId xmlns:a16="http://schemas.microsoft.com/office/drawing/2014/main" id="{FFEA750E-EA06-4C90-B08A-48B2D753180E}"/>
              </a:ext>
            </a:extLst>
          </p:cNvPr>
          <p:cNvSpPr txBox="1">
            <a:spLocks/>
          </p:cNvSpPr>
          <p:nvPr/>
        </p:nvSpPr>
        <p:spPr>
          <a:xfrm>
            <a:off x="3370521" y="5969329"/>
            <a:ext cx="5754062" cy="855463"/>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548335"/>
                </a:solidFill>
                <a:effectLst/>
                <a:uLnTx/>
                <a:uFillTx/>
                <a:latin typeface="Calibri"/>
                <a:ea typeface="+mn-ea"/>
                <a:cs typeface="+mn-cs"/>
              </a:rPr>
              <a:t>Dr. Peter Quick </a:t>
            </a:r>
            <a:r>
              <a:rPr kumimoji="0" lang="de-DE" sz="1800" b="0" i="0" u="none" strike="noStrike" kern="1200" cap="none" spc="0" normalizeH="0" baseline="0" noProof="0" dirty="0">
                <a:ln>
                  <a:noFill/>
                </a:ln>
                <a:solidFill>
                  <a:srgbClr val="548335"/>
                </a:solidFill>
                <a:effectLst/>
                <a:uLnTx/>
                <a:uFillTx/>
                <a:latin typeface="Calibri"/>
                <a:ea typeface="+mn-ea"/>
                <a:cs typeface="+mn-cs"/>
              </a:rPr>
              <a:t>I Forum MedTech Pharma e.V.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8335"/>
                </a:solidFill>
                <a:effectLst/>
                <a:uLnTx/>
                <a:uFillTx/>
                <a:latin typeface="Calibri"/>
                <a:ea typeface="+mn-ea"/>
                <a:cs typeface="+mn-cs"/>
              </a:rPr>
              <a:t>Session: Innovative Therapeutics and Trends in Diagnostics with Updates from IVDR –</a:t>
            </a:r>
          </a:p>
        </p:txBody>
      </p:sp>
      <p:graphicFrame>
        <p:nvGraphicFramePr>
          <p:cNvPr id="3" name="Tabelle 2">
            <a:extLst>
              <a:ext uri="{FF2B5EF4-FFF2-40B4-BE49-F238E27FC236}">
                <a16:creationId xmlns:a16="http://schemas.microsoft.com/office/drawing/2014/main" id="{D9B5BC8C-1F07-4BE8-B69B-BF8C202E92AD}"/>
              </a:ext>
            </a:extLst>
          </p:cNvPr>
          <p:cNvGraphicFramePr>
            <a:graphicFrameLocks noGrp="1"/>
          </p:cNvGraphicFramePr>
          <p:nvPr/>
        </p:nvGraphicFramePr>
        <p:xfrm>
          <a:off x="0" y="875096"/>
          <a:ext cx="9144000" cy="5094234"/>
        </p:xfrm>
        <a:graphic>
          <a:graphicData uri="http://schemas.openxmlformats.org/drawingml/2006/table">
            <a:tbl>
              <a:tblPr/>
              <a:tblGrid>
                <a:gridCol w="4481751">
                  <a:extLst>
                    <a:ext uri="{9D8B030D-6E8A-4147-A177-3AD203B41FA5}">
                      <a16:colId xmlns:a16="http://schemas.microsoft.com/office/drawing/2014/main" val="2345856373"/>
                    </a:ext>
                  </a:extLst>
                </a:gridCol>
                <a:gridCol w="4662249">
                  <a:extLst>
                    <a:ext uri="{9D8B030D-6E8A-4147-A177-3AD203B41FA5}">
                      <a16:colId xmlns:a16="http://schemas.microsoft.com/office/drawing/2014/main" val="1882496756"/>
                    </a:ext>
                  </a:extLst>
                </a:gridCol>
              </a:tblGrid>
              <a:tr h="288481">
                <a:tc gridSpan="2">
                  <a:txBody>
                    <a:bodyPr/>
                    <a:lstStyle/>
                    <a:p>
                      <a:pPr algn="ctr" fontAlgn="b"/>
                      <a:r>
                        <a:rPr lang="en-US" sz="1200" b="1" i="0" u="none" strike="noStrike" dirty="0">
                          <a:solidFill>
                            <a:srgbClr val="000000"/>
                          </a:solidFill>
                          <a:effectLst/>
                          <a:latin typeface="Arial" panose="020B0604020202020204" pitchFamily="34" charset="0"/>
                        </a:rPr>
                        <a:t>Identification of Risk factors; Prognostics, Stratification</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C000"/>
                    </a:solidFill>
                  </a:tcPr>
                </a:tc>
                <a:tc hMerge="1">
                  <a:txBody>
                    <a:bodyPr/>
                    <a:lstStyle/>
                    <a:p>
                      <a:endParaRPr lang="de-DE"/>
                    </a:p>
                  </a:txBody>
                  <a:tcPr/>
                </a:tc>
                <a:extLst>
                  <a:ext uri="{0D108BD9-81ED-4DB2-BD59-A6C34878D82A}">
                    <a16:rowId xmlns:a16="http://schemas.microsoft.com/office/drawing/2014/main" val="1083702188"/>
                  </a:ext>
                </a:extLst>
              </a:tr>
              <a:tr h="235340">
                <a:tc>
                  <a:txBody>
                    <a:bodyPr/>
                    <a:lstStyle/>
                    <a:p>
                      <a:pPr algn="r" fontAlgn="b"/>
                      <a:r>
                        <a:rPr lang="de-DE" sz="1000" b="1" i="0" u="none" strike="noStrike" dirty="0">
                          <a:solidFill>
                            <a:srgbClr val="000000"/>
                          </a:solidFill>
                          <a:effectLst/>
                          <a:latin typeface="Arial" panose="020B0604020202020204" pitchFamily="34" charset="0"/>
                        </a:rPr>
                        <a:t>Sepsis / AMR </a:t>
                      </a:r>
                      <a:r>
                        <a:rPr lang="de-DE" sz="800" b="1" i="0" u="none" strike="noStrike" dirty="0">
                          <a:solidFill>
                            <a:srgbClr val="000000"/>
                          </a:solidFill>
                          <a:effectLst/>
                          <a:latin typeface="Arial" panose="020B0604020202020204" pitchFamily="34" charset="0"/>
                        </a:rPr>
                        <a:t>&lt; 2 hours</a:t>
                      </a:r>
                      <a:endParaRPr lang="de-DE" sz="1000" b="1" i="0" u="none" strike="noStrike" dirty="0">
                        <a:solidFill>
                          <a:srgbClr val="000000"/>
                        </a:solidFill>
                        <a:effectLst/>
                        <a:latin typeface="Arial" panose="020B0604020202020204" pitchFamily="34" charset="0"/>
                      </a:endParaRPr>
                    </a:p>
                  </a:txBody>
                  <a:tcPr marL="0" marR="0" marT="0"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00"/>
                    </a:solidFill>
                  </a:tcPr>
                </a:tc>
                <a:tc>
                  <a:txBody>
                    <a:bodyPr/>
                    <a:lstStyle/>
                    <a:p>
                      <a:pPr algn="l" fontAlgn="b"/>
                      <a:r>
                        <a:rPr lang="de-DE" sz="1000" b="1" i="0" u="none" strike="noStrike" dirty="0">
                          <a:solidFill>
                            <a:srgbClr val="000000"/>
                          </a:solidFill>
                          <a:effectLst/>
                          <a:latin typeface="Arial" panose="020B0604020202020204" pitchFamily="34" charset="0"/>
                        </a:rPr>
                        <a:t>Oxford Medistress Ltd.: Leukocyte ImmunoTest (LIT)</a:t>
                      </a:r>
                    </a:p>
                  </a:txBody>
                  <a:tcPr marL="0" marR="0" marT="0" marB="0" anchor="b">
                    <a:lnL>
                      <a:noFill/>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00"/>
                    </a:solidFill>
                  </a:tcPr>
                </a:tc>
                <a:extLst>
                  <a:ext uri="{0D108BD9-81ED-4DB2-BD59-A6C34878D82A}">
                    <a16:rowId xmlns:a16="http://schemas.microsoft.com/office/drawing/2014/main" val="1021230459"/>
                  </a:ext>
                </a:extLst>
              </a:tr>
              <a:tr h="235340">
                <a:tc>
                  <a:txBody>
                    <a:bodyPr/>
                    <a:lstStyle/>
                    <a:p>
                      <a:pPr algn="r" fontAlgn="b"/>
                      <a:r>
                        <a:rPr lang="de-DE" sz="1000" b="1" i="0" u="none" strike="noStrike" dirty="0">
                          <a:solidFill>
                            <a:srgbClr val="000000"/>
                          </a:solidFill>
                          <a:effectLst/>
                          <a:latin typeface="Arial" panose="020B0604020202020204" pitchFamily="34" charset="0"/>
                        </a:rPr>
                        <a:t>Coagulation</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000"/>
                    </a:solidFill>
                  </a:tcPr>
                </a:tc>
                <a:tc>
                  <a:txBody>
                    <a:bodyPr/>
                    <a:lstStyle/>
                    <a:p>
                      <a:pPr algn="l" fontAlgn="b"/>
                      <a:r>
                        <a:rPr lang="de-DE" sz="8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000"/>
                    </a:solidFill>
                  </a:tcPr>
                </a:tc>
                <a:extLst>
                  <a:ext uri="{0D108BD9-81ED-4DB2-BD59-A6C34878D82A}">
                    <a16:rowId xmlns:a16="http://schemas.microsoft.com/office/drawing/2014/main" val="2337315027"/>
                  </a:ext>
                </a:extLst>
              </a:tr>
              <a:tr h="235340">
                <a:tc>
                  <a:txBody>
                    <a:bodyPr/>
                    <a:lstStyle/>
                    <a:p>
                      <a:pPr algn="r" fontAlgn="b"/>
                      <a:r>
                        <a:rPr lang="de-DE" sz="1000" b="1" i="0" u="none" strike="noStrike" dirty="0">
                          <a:solidFill>
                            <a:srgbClr val="000000"/>
                          </a:solidFill>
                          <a:effectLst/>
                          <a:latin typeface="Arial" panose="020B0604020202020204" pitchFamily="34" charset="0"/>
                        </a:rPr>
                        <a:t>Coagulation</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de-DE" sz="1000" b="0" i="0" u="none" strike="noStrike" dirty="0">
                          <a:solidFill>
                            <a:srgbClr val="000000"/>
                          </a:solidFill>
                          <a:effectLst/>
                          <a:latin typeface="Arial" panose="020B0604020202020204" pitchFamily="34" charset="0"/>
                        </a:rPr>
                        <a:t>Special diagnostics</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57204059"/>
                  </a:ext>
                </a:extLst>
              </a:tr>
              <a:tr h="235340">
                <a:tc>
                  <a:txBody>
                    <a:bodyPr/>
                    <a:lstStyle/>
                    <a:p>
                      <a:pPr algn="r" fontAlgn="b"/>
                      <a:r>
                        <a:rPr lang="de-DE" sz="1000" b="1" i="0" u="none" strike="noStrike" dirty="0">
                          <a:solidFill>
                            <a:srgbClr val="000000"/>
                          </a:solidFill>
                          <a:effectLst/>
                          <a:latin typeface="Arial" panose="020B0604020202020204" pitchFamily="34" charset="0"/>
                        </a:rPr>
                        <a:t>Coagulation</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de-DE" sz="1000" b="0" i="0" u="none" strike="noStrike" dirty="0">
                          <a:solidFill>
                            <a:srgbClr val="000000"/>
                          </a:solidFill>
                          <a:effectLst/>
                          <a:latin typeface="Arial" panose="020B0604020202020204" pitchFamily="34" charset="0"/>
                        </a:rPr>
                        <a:t>TGA-TM: Thrombomodulin-modifying Thrombin-generation test</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557392075"/>
                  </a:ext>
                </a:extLst>
              </a:tr>
              <a:tr h="184819">
                <a:tc>
                  <a:txBody>
                    <a:bodyPr/>
                    <a:lstStyle/>
                    <a:p>
                      <a:pPr algn="l" fontAlgn="b"/>
                      <a:r>
                        <a:rPr lang="de-DE" sz="800" b="0" i="0" u="none" strike="noStrike" dirty="0">
                          <a:solidFill>
                            <a:srgbClr val="000000"/>
                          </a:solidFill>
                          <a:effectLst/>
                          <a:latin typeface="Arial" panose="020B0604020202020204" pitchFamily="34" charset="0"/>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de-DE" sz="10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57644332"/>
                  </a:ext>
                </a:extLst>
              </a:tr>
              <a:tr h="235340">
                <a:tc>
                  <a:txBody>
                    <a:bodyPr/>
                    <a:lstStyle/>
                    <a:p>
                      <a:pPr algn="r" fontAlgn="b"/>
                      <a:r>
                        <a:rPr lang="de-DE" sz="1000" b="1" i="0" u="none" strike="noStrike" dirty="0">
                          <a:solidFill>
                            <a:srgbClr val="000000"/>
                          </a:solidFill>
                          <a:effectLst/>
                          <a:latin typeface="Arial" panose="020B0604020202020204" pitchFamily="34" charset="0"/>
                        </a:rPr>
                        <a:t>Genetic Risk Factors</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000"/>
                    </a:solidFill>
                  </a:tcPr>
                </a:tc>
                <a:tc>
                  <a:txBody>
                    <a:bodyPr/>
                    <a:lstStyle/>
                    <a:p>
                      <a:pPr algn="l" fontAlgn="b"/>
                      <a:r>
                        <a:rPr lang="de-DE" sz="10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000418736"/>
                  </a:ext>
                </a:extLst>
              </a:tr>
              <a:tr h="235340">
                <a:tc>
                  <a:txBody>
                    <a:bodyPr/>
                    <a:lstStyle/>
                    <a:p>
                      <a:pPr algn="r" fontAlgn="b"/>
                      <a:r>
                        <a:rPr lang="de-DE" sz="1000" b="0" i="0" u="none" strike="noStrike" dirty="0">
                          <a:solidFill>
                            <a:srgbClr val="000000"/>
                          </a:solidFill>
                          <a:effectLst/>
                          <a:latin typeface="Arial" panose="020B0604020202020204" pitchFamily="34" charset="0"/>
                        </a:rPr>
                        <a:t>ABO bloodgroup status</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de-DE" sz="10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965807211"/>
                  </a:ext>
                </a:extLst>
              </a:tr>
              <a:tr h="235340">
                <a:tc>
                  <a:txBody>
                    <a:bodyPr/>
                    <a:lstStyle/>
                    <a:p>
                      <a:pPr algn="r" fontAlgn="b"/>
                      <a:r>
                        <a:rPr lang="de-DE" sz="1000" b="0" i="0" u="none" strike="noStrike" dirty="0">
                          <a:solidFill>
                            <a:srgbClr val="000000"/>
                          </a:solidFill>
                          <a:effectLst/>
                          <a:latin typeface="Arial" panose="020B0604020202020204" pitchFamily="34" charset="0"/>
                        </a:rPr>
                        <a:t>HLA = human leucocyte antigen system</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de-DE" sz="10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185512148"/>
                  </a:ext>
                </a:extLst>
              </a:tr>
              <a:tr h="235340">
                <a:tc>
                  <a:txBody>
                    <a:bodyPr/>
                    <a:lstStyle/>
                    <a:p>
                      <a:pPr algn="r" fontAlgn="b"/>
                      <a:r>
                        <a:rPr lang="de-DE" sz="1000" b="0" i="0" u="none" strike="noStrike" dirty="0">
                          <a:solidFill>
                            <a:srgbClr val="000000"/>
                          </a:solidFill>
                          <a:effectLst/>
                          <a:latin typeface="Arial" panose="020B0604020202020204" pitchFamily="34" charset="0"/>
                        </a:rPr>
                        <a:t>MHC = Major histocompatibility complex</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Development of algorithm for stratification</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974625741"/>
                  </a:ext>
                </a:extLst>
              </a:tr>
              <a:tr h="242931">
                <a:tc>
                  <a:txBody>
                    <a:bodyPr/>
                    <a:lstStyle/>
                    <a:p>
                      <a:pPr algn="r" fontAlgn="b"/>
                      <a:r>
                        <a:rPr lang="de-DE" sz="1000" b="0" i="0" u="none" strike="noStrike" dirty="0">
                          <a:solidFill>
                            <a:srgbClr val="000000"/>
                          </a:solidFill>
                          <a:effectLst/>
                          <a:latin typeface="Arial" panose="020B0604020202020204" pitchFamily="34" charset="0"/>
                        </a:rPr>
                        <a:t>Circulating microvesicle profiles</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de-DE" sz="1000" b="0" i="0" u="none" strike="noStrike" dirty="0">
                          <a:solidFill>
                            <a:srgbClr val="000000"/>
                          </a:solidFill>
                          <a:effectLst/>
                          <a:latin typeface="Arial" panose="020B0604020202020204" pitchFamily="34" charset="0"/>
                        </a:rPr>
                        <a:t>Identification of inflammation markers</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850808209"/>
                  </a:ext>
                </a:extLst>
              </a:tr>
              <a:tr h="184819">
                <a:tc>
                  <a:txBody>
                    <a:bodyPr/>
                    <a:lstStyle/>
                    <a:p>
                      <a:pPr algn="l" fontAlgn="b"/>
                      <a:r>
                        <a:rPr lang="de-DE" sz="800" b="0" i="0" u="none" strike="noStrike" dirty="0">
                          <a:solidFill>
                            <a:srgbClr val="000000"/>
                          </a:solidFill>
                          <a:effectLst/>
                          <a:latin typeface="Arial" panose="020B0604020202020204" pitchFamily="34" charset="0"/>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de-DE" sz="10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648465846"/>
                  </a:ext>
                </a:extLst>
              </a:tr>
              <a:tr h="242931">
                <a:tc>
                  <a:txBody>
                    <a:bodyPr/>
                    <a:lstStyle/>
                    <a:p>
                      <a:pPr algn="r" fontAlgn="b"/>
                      <a:r>
                        <a:rPr lang="de-DE" sz="1000" b="1" i="0" u="none" strike="noStrike" dirty="0">
                          <a:solidFill>
                            <a:srgbClr val="000000"/>
                          </a:solidFill>
                          <a:effectLst/>
                          <a:latin typeface="Arial" panose="020B0604020202020204" pitchFamily="34" charset="0"/>
                        </a:rPr>
                        <a:t>Cytokine storm / Immune response</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000"/>
                    </a:solidFill>
                  </a:tcPr>
                </a:tc>
                <a:tc>
                  <a:txBody>
                    <a:bodyPr/>
                    <a:lstStyle/>
                    <a:p>
                      <a:pPr algn="l" fontAlgn="b"/>
                      <a:r>
                        <a:rPr lang="de-DE" sz="10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494997525"/>
                  </a:ext>
                </a:extLst>
              </a:tr>
              <a:tr h="364396">
                <a:tc>
                  <a:txBody>
                    <a:bodyPr/>
                    <a:lstStyle/>
                    <a:p>
                      <a:pPr algn="l" fontAlgn="b"/>
                      <a:r>
                        <a:rPr lang="en-US" sz="1000" b="0" i="0" u="none" strike="noStrike" dirty="0">
                          <a:solidFill>
                            <a:srgbClr val="000000"/>
                          </a:solidFill>
                          <a:effectLst/>
                          <a:latin typeface="Arial" panose="020B0604020202020204" pitchFamily="34" charset="0"/>
                        </a:rPr>
                        <a:t>Human susceptibility genes - SNPs in the innate immune pathway</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de-DE" sz="10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151330331"/>
                  </a:ext>
                </a:extLst>
              </a:tr>
              <a:tr h="204973">
                <a:tc>
                  <a:txBody>
                    <a:bodyPr/>
                    <a:lstStyle/>
                    <a:p>
                      <a:pPr algn="r" fontAlgn="b"/>
                      <a:r>
                        <a:rPr lang="de-DE" sz="1000" b="0" i="0" u="none" strike="noStrike" dirty="0">
                          <a:solidFill>
                            <a:srgbClr val="000000"/>
                          </a:solidFill>
                          <a:effectLst/>
                          <a:latin typeface="Arial" panose="020B0604020202020204" pitchFamily="34" charset="0"/>
                        </a:rPr>
                        <a:t> Senseutics Ltd. : "Cytokine Storm Tracker"</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00"/>
                    </a:solidFill>
                  </a:tcPr>
                </a:tc>
                <a:tc>
                  <a:txBody>
                    <a:bodyPr/>
                    <a:lstStyle/>
                    <a:p>
                      <a:pPr algn="l" fontAlgn="b"/>
                      <a:r>
                        <a:rPr lang="de-DE" sz="10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18664467"/>
                  </a:ext>
                </a:extLst>
              </a:tr>
              <a:tr h="364396">
                <a:tc>
                  <a:txBody>
                    <a:bodyPr/>
                    <a:lstStyle/>
                    <a:p>
                      <a:pPr algn="l" fontAlgn="b"/>
                      <a:r>
                        <a:rPr lang="en-US" sz="1000" b="0" i="0" u="none" strike="noStrike" dirty="0">
                          <a:solidFill>
                            <a:srgbClr val="FF0000"/>
                          </a:solidFill>
                          <a:effectLst/>
                          <a:latin typeface="Arial" panose="020B0604020202020204" pitchFamily="34" charset="0"/>
                        </a:rPr>
                        <a:t>HTP</a:t>
                      </a:r>
                      <a:r>
                        <a:rPr lang="en-US" sz="1000" b="0" i="0" u="none" strike="noStrike" dirty="0">
                          <a:solidFill>
                            <a:srgbClr val="000000"/>
                          </a:solidFill>
                          <a:effectLst/>
                          <a:latin typeface="Arial" panose="020B0604020202020204" pitchFamily="34" charset="0"/>
                        </a:rPr>
                        <a:t>, high-dimensional single cell profiling, to map the immune response</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de-DE" sz="10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475383166"/>
                  </a:ext>
                </a:extLst>
              </a:tr>
              <a:tr h="189790">
                <a:tc>
                  <a:txBody>
                    <a:bodyPr/>
                    <a:lstStyle/>
                    <a:p>
                      <a:pPr algn="ctr" fontAlgn="b"/>
                      <a:r>
                        <a:rPr lang="en-US" sz="1000" b="0" i="0" u="none" strike="noStrike" dirty="0">
                          <a:solidFill>
                            <a:srgbClr val="000000"/>
                          </a:solidFill>
                          <a:effectLst/>
                          <a:latin typeface="Arial" panose="020B0604020202020204" pitchFamily="34" charset="0"/>
                        </a:rPr>
                        <a:t>Ludger Ltd.: GlyHealth test to identify ImmunoFrail patients</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00"/>
                    </a:solidFill>
                  </a:tcPr>
                </a:tc>
                <a:tc>
                  <a:txBody>
                    <a:bodyPr/>
                    <a:lstStyle/>
                    <a:p>
                      <a:pPr algn="ctr" fontAlgn="b"/>
                      <a:r>
                        <a:rPr lang="de-DE" sz="10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502193563"/>
                  </a:ext>
                </a:extLst>
              </a:tr>
              <a:tr h="184819">
                <a:tc>
                  <a:txBody>
                    <a:bodyPr/>
                    <a:lstStyle/>
                    <a:p>
                      <a:pPr algn="l" fontAlgn="b"/>
                      <a:r>
                        <a:rPr lang="de-DE" sz="1000" b="0" i="0" u="none" strike="noStrike" dirty="0">
                          <a:solidFill>
                            <a:srgbClr val="000000"/>
                          </a:solidFill>
                          <a:effectLst/>
                          <a:latin typeface="Arial" panose="020B0604020202020204" pitchFamily="34" charset="0"/>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de-DE" sz="10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586411402"/>
                  </a:ext>
                </a:extLst>
              </a:tr>
              <a:tr h="364396">
                <a:tc>
                  <a:txBody>
                    <a:bodyPr/>
                    <a:lstStyle/>
                    <a:p>
                      <a:pPr algn="l" fontAlgn="b"/>
                      <a:r>
                        <a:rPr lang="en-US" sz="1000" b="1" i="0" u="none" strike="noStrike" dirty="0">
                          <a:solidFill>
                            <a:srgbClr val="000000"/>
                          </a:solidFill>
                          <a:effectLst/>
                          <a:latin typeface="Arial" panose="020B0604020202020204" pitchFamily="34" charset="0"/>
                        </a:rPr>
                        <a:t>Impact of activity of the Renin-Angiotensin-Aldosteron System</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de-DE" sz="10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4256562150"/>
                  </a:ext>
                </a:extLst>
              </a:tr>
              <a:tr h="189790">
                <a:tc>
                  <a:txBody>
                    <a:bodyPr/>
                    <a:lstStyle/>
                    <a:p>
                      <a:pPr algn="l" fontAlgn="b"/>
                      <a:r>
                        <a:rPr lang="de-DE" sz="1000" b="0" i="0" u="none" strike="noStrike" dirty="0">
                          <a:solidFill>
                            <a:srgbClr val="000000"/>
                          </a:solidFill>
                          <a:effectLst/>
                          <a:latin typeface="Arial" panose="020B0604020202020204" pitchFamily="34" charset="0"/>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de-DE" sz="10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136949826"/>
                  </a:ext>
                </a:extLst>
              </a:tr>
              <a:tr h="204973">
                <a:tc>
                  <a:txBody>
                    <a:bodyPr/>
                    <a:lstStyle/>
                    <a:p>
                      <a:pPr algn="r" fontAlgn="b"/>
                      <a:r>
                        <a:rPr lang="pt-BR" sz="1000" b="1" i="0" u="none" strike="noStrike" dirty="0">
                          <a:solidFill>
                            <a:srgbClr val="000000"/>
                          </a:solidFill>
                          <a:effectLst/>
                          <a:latin typeface="Arial" panose="020B0604020202020204" pitchFamily="34" charset="0"/>
                        </a:rPr>
                        <a:t>Intestinal mictobiome as a factor</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534317"/>
                  </a:ext>
                </a:extLst>
              </a:tr>
            </a:tbl>
          </a:graphicData>
        </a:graphic>
      </p:graphicFrame>
      <p:sp>
        <p:nvSpPr>
          <p:cNvPr id="10" name="Ellipse 9">
            <a:extLst>
              <a:ext uri="{FF2B5EF4-FFF2-40B4-BE49-F238E27FC236}">
                <a16:creationId xmlns:a16="http://schemas.microsoft.com/office/drawing/2014/main" id="{E213D297-9DE4-493E-BE89-D86416475453}"/>
              </a:ext>
            </a:extLst>
          </p:cNvPr>
          <p:cNvSpPr/>
          <p:nvPr/>
        </p:nvSpPr>
        <p:spPr>
          <a:xfrm>
            <a:off x="3016101" y="1142520"/>
            <a:ext cx="4851992" cy="326066"/>
          </a:xfrm>
          <a:prstGeom prst="ellipse">
            <a:avLst/>
          </a:prstGeom>
          <a:solidFill>
            <a:schemeClr val="bg1">
              <a:alpha val="0"/>
            </a:schemeClr>
          </a:solidFill>
          <a:ln w="19050">
            <a:solidFill>
              <a:srgbClr val="C4006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1" name="Ellipse 10">
            <a:extLst>
              <a:ext uri="{FF2B5EF4-FFF2-40B4-BE49-F238E27FC236}">
                <a16:creationId xmlns:a16="http://schemas.microsoft.com/office/drawing/2014/main" id="{FFC03F2D-B618-4E75-9548-052DED7AC085}"/>
              </a:ext>
            </a:extLst>
          </p:cNvPr>
          <p:cNvSpPr/>
          <p:nvPr/>
        </p:nvSpPr>
        <p:spPr>
          <a:xfrm>
            <a:off x="1761554" y="4203524"/>
            <a:ext cx="2913321" cy="326066"/>
          </a:xfrm>
          <a:prstGeom prst="ellipse">
            <a:avLst/>
          </a:prstGeom>
          <a:solidFill>
            <a:schemeClr val="bg1">
              <a:alpha val="0"/>
            </a:schemeClr>
          </a:solidFill>
          <a:ln w="19050">
            <a:solidFill>
              <a:srgbClr val="C4006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2" name="Ellipse 11">
            <a:extLst>
              <a:ext uri="{FF2B5EF4-FFF2-40B4-BE49-F238E27FC236}">
                <a16:creationId xmlns:a16="http://schemas.microsoft.com/office/drawing/2014/main" id="{19547652-B9C4-49E4-AF1B-3AD8C5AFC255}"/>
              </a:ext>
            </a:extLst>
          </p:cNvPr>
          <p:cNvSpPr/>
          <p:nvPr/>
        </p:nvSpPr>
        <p:spPr>
          <a:xfrm>
            <a:off x="-70884" y="4779795"/>
            <a:ext cx="4642884" cy="326066"/>
          </a:xfrm>
          <a:prstGeom prst="ellipse">
            <a:avLst/>
          </a:prstGeom>
          <a:solidFill>
            <a:schemeClr val="bg1">
              <a:alpha val="0"/>
            </a:schemeClr>
          </a:solidFill>
          <a:ln w="19050">
            <a:solidFill>
              <a:srgbClr val="C4006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3" name="Textfeld 12">
            <a:extLst>
              <a:ext uri="{FF2B5EF4-FFF2-40B4-BE49-F238E27FC236}">
                <a16:creationId xmlns:a16="http://schemas.microsoft.com/office/drawing/2014/main" id="{A5EA201B-471F-4E3B-80EB-857665E9F755}"/>
              </a:ext>
            </a:extLst>
          </p:cNvPr>
          <p:cNvSpPr txBox="1"/>
          <p:nvPr/>
        </p:nvSpPr>
        <p:spPr>
          <a:xfrm>
            <a:off x="0" y="1722011"/>
            <a:ext cx="9124583" cy="4247317"/>
          </a:xfrm>
          <a:prstGeom prst="rect">
            <a:avLst/>
          </a:prstGeom>
          <a:solidFill>
            <a:schemeClr val="bg1"/>
          </a:solidFill>
        </p:spPr>
        <p:txBody>
          <a:bodyPr wrap="square">
            <a:spAutoFit/>
          </a:bodyPr>
          <a:lstStyle/>
          <a:p>
            <a:r>
              <a:rPr lang="en-US" b="1" dirty="0">
                <a:solidFill>
                  <a:prstClr val="black"/>
                </a:solidFill>
                <a:latin typeface="Calibri" panose="020F0502020204030204" pitchFamily="34" charset="0"/>
                <a:ea typeface="SimSun" panose="02010600030101010101" pitchFamily="2" charset="-122"/>
                <a:cs typeface="Times New Roman" panose="02020603050405020304" pitchFamily="18" charset="0"/>
              </a:rPr>
              <a:t>Development of novel algorithm-driven digital platform for assessing the Leukocyte ImmunoTest™ as a clinical parameter in monitoring vulnerability to coronavirus. The</a:t>
            </a:r>
            <a:r>
              <a:rPr lang="en-US" dirty="0">
                <a:solidFill>
                  <a:prstClr val="black"/>
                </a:solidFill>
                <a:latin typeface="Calibri" panose="020F0502020204030204" pitchFamily="34" charset="0"/>
                <a:ea typeface="SimSun" panose="02010600030101010101" pitchFamily="2" charset="-122"/>
                <a:cs typeface="Times New Roman" panose="02020603050405020304" pitchFamily="18" charset="0"/>
              </a:rPr>
              <a:t> advanced </a:t>
            </a:r>
            <a:r>
              <a:rPr lang="en-US" b="1" dirty="0">
                <a:solidFill>
                  <a:prstClr val="black"/>
                </a:solidFill>
                <a:highlight>
                  <a:srgbClr val="FFFF00"/>
                </a:highlight>
                <a:latin typeface="Calibri" panose="020F0502020204030204" pitchFamily="34" charset="0"/>
                <a:ea typeface="SimSun" panose="02010600030101010101" pitchFamily="2" charset="-122"/>
                <a:cs typeface="Times New Roman" panose="02020603050405020304" pitchFamily="18" charset="0"/>
              </a:rPr>
              <a:t>Leukocyte ImmunoTest (LIT)™</a:t>
            </a:r>
            <a:r>
              <a:rPr lang="en-US" dirty="0">
                <a:solidFill>
                  <a:prstClr val="black"/>
                </a:solidFill>
                <a:latin typeface="Calibri" panose="020F0502020204030204" pitchFamily="34" charset="0"/>
                <a:ea typeface="SimSun" panose="02010600030101010101" pitchFamily="2" charset="-122"/>
                <a:cs typeface="Times New Roman" panose="02020603050405020304" pitchFamily="18" charset="0"/>
              </a:rPr>
              <a:t> is </a:t>
            </a:r>
            <a:r>
              <a:rPr lang="en-US" b="1" dirty="0">
                <a:solidFill>
                  <a:prstClr val="black"/>
                </a:solidFill>
                <a:latin typeface="Calibri" panose="020F0502020204030204" pitchFamily="34" charset="0"/>
                <a:ea typeface="SimSun" panose="02010600030101010101" pitchFamily="2" charset="-122"/>
                <a:cs typeface="Times New Roman" panose="02020603050405020304" pitchFamily="18" charset="0"/>
              </a:rPr>
              <a:t>a rapid (10-minute) fingerprick in vitro blood test</a:t>
            </a:r>
            <a:r>
              <a:rPr lang="en-US" dirty="0">
                <a:solidFill>
                  <a:prstClr val="black"/>
                </a:solidFill>
                <a:latin typeface="Calibri" panose="020F0502020204030204" pitchFamily="34" charset="0"/>
                <a:ea typeface="SimSun" panose="02010600030101010101" pitchFamily="2" charset="-122"/>
                <a:cs typeface="Times New Roman" panose="02020603050405020304" pitchFamily="18" charset="0"/>
              </a:rPr>
              <a:t> to assess how well an individual's immune system is functioning. The team hopes to demonstrate the potential for the technique for providing an </a:t>
            </a:r>
            <a:r>
              <a:rPr lang="en-US" b="1" dirty="0">
                <a:solidFill>
                  <a:prstClr val="black"/>
                </a:solidFill>
                <a:latin typeface="Calibri" panose="020F0502020204030204" pitchFamily="34" charset="0"/>
                <a:ea typeface="SimSun" panose="02010600030101010101" pitchFamily="2" charset="-122"/>
                <a:cs typeface="Times New Roman" panose="02020603050405020304" pitchFamily="18" charset="0"/>
              </a:rPr>
              <a:t>early-warning indicator of poor immune function for frontline NHS healthcare workers in order to determine who is at greatest risk of contracting coronavirus.</a:t>
            </a:r>
            <a:r>
              <a:rPr lang="en-US" dirty="0">
                <a:solidFill>
                  <a:prstClr val="black"/>
                </a:solidFill>
                <a:latin typeface="Calibri" panose="020F0502020204030204" pitchFamily="34" charset="0"/>
                <a:ea typeface="SimSun" panose="02010600030101010101" pitchFamily="2" charset="-122"/>
                <a:cs typeface="Times New Roman" panose="02020603050405020304" pitchFamily="18" charset="0"/>
              </a:rPr>
              <a:t> </a:t>
            </a:r>
          </a:p>
          <a:p>
            <a:r>
              <a:rPr lang="en-US" dirty="0">
                <a:solidFill>
                  <a:srgbClr val="0070C0"/>
                </a:solidFill>
                <a:effectLst/>
                <a:latin typeface="Calibri" panose="020F0502020204030204" pitchFamily="34" charset="0"/>
                <a:ea typeface="Times New Roman" panose="02020603050405020304" pitchFamily="18" charset="0"/>
              </a:rPr>
              <a:t>Dr. David Sarphie at Oxford Medistress Ltd: “Our LIT-Sepsis  project is going extremely well and our recent data demonstrates that neutrophil activity (as measured by the LIT) significantly increases (by at least an order of magnitude) for sepsis patients in the ICU (as well as for COVID-ICU patients). </a:t>
            </a:r>
            <a:endParaRPr lang="en-US" dirty="0">
              <a:solidFill>
                <a:srgbClr val="0070C0"/>
              </a:solidFill>
              <a:effectLst/>
              <a:latin typeface="Calibri" panose="020F0502020204030204" pitchFamily="34" charset="0"/>
              <a:ea typeface="SimSun" panose="02010600030101010101" pitchFamily="2" charset="-122"/>
            </a:endParaRPr>
          </a:p>
          <a:p>
            <a:r>
              <a:rPr lang="en-US" dirty="0">
                <a:solidFill>
                  <a:srgbClr val="0070C0"/>
                </a:solidFill>
                <a:effectLst/>
                <a:latin typeface="Calibri" panose="020F0502020204030204" pitchFamily="34" charset="0"/>
                <a:ea typeface="Times New Roman" panose="02020603050405020304" pitchFamily="18" charset="0"/>
              </a:rPr>
              <a:t> </a:t>
            </a:r>
            <a:endParaRPr lang="en-US" dirty="0">
              <a:solidFill>
                <a:srgbClr val="0070C0"/>
              </a:solidFill>
              <a:effectLst/>
              <a:latin typeface="Calibri" panose="020F0502020204030204" pitchFamily="34" charset="0"/>
              <a:ea typeface="SimSun" panose="02010600030101010101" pitchFamily="2" charset="-122"/>
            </a:endParaRPr>
          </a:p>
          <a:p>
            <a:r>
              <a:rPr lang="en-US" dirty="0">
                <a:solidFill>
                  <a:srgbClr val="0070C0"/>
                </a:solidFill>
                <a:effectLst/>
                <a:latin typeface="Calibri" panose="020F0502020204030204" pitchFamily="34" charset="0"/>
                <a:ea typeface="Times New Roman" panose="02020603050405020304" pitchFamily="18" charset="0"/>
              </a:rPr>
              <a:t>We have almost finished drafting a paper on this study with Prof Paul Moss of the Queen Elizabeth Hospital- Birmingham.”</a:t>
            </a:r>
          </a:p>
          <a:p>
            <a:endParaRPr lang="en-US" dirty="0">
              <a:solidFill>
                <a:srgbClr val="0070C0"/>
              </a:solidFill>
            </a:endParaRPr>
          </a:p>
        </p:txBody>
      </p:sp>
    </p:spTree>
    <p:extLst>
      <p:ext uri="{BB962C8B-B14F-4D97-AF65-F5344CB8AC3E}">
        <p14:creationId xmlns:p14="http://schemas.microsoft.com/office/powerpoint/2010/main" val="273651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98184" y="6143675"/>
            <a:ext cx="1551138" cy="286181"/>
          </a:xfrm>
        </p:spPr>
        <p:txBody>
          <a:bodyPr/>
          <a:lstStyle/>
          <a:p>
            <a:r>
              <a:rPr lang="de-DE" sz="1800" b="0" i="0" u="none" strike="noStrike" baseline="0" dirty="0">
                <a:solidFill>
                  <a:srgbClr val="548335"/>
                </a:solidFill>
              </a:rPr>
              <a:t>22. April 2021 I 10:30 – 12:30</a:t>
            </a:r>
            <a:endParaRPr lang="de-DE" sz="1800" dirty="0"/>
          </a:p>
          <a:p>
            <a:endParaRPr lang="de-DE" sz="1800" dirty="0">
              <a:solidFill>
                <a:schemeClr val="tx1"/>
              </a:solidFill>
            </a:endParaRPr>
          </a:p>
        </p:txBody>
      </p:sp>
      <p:sp>
        <p:nvSpPr>
          <p:cNvPr id="7" name="Titel 5"/>
          <p:cNvSpPr>
            <a:spLocks noGrp="1"/>
          </p:cNvSpPr>
          <p:nvPr>
            <p:ph type="title"/>
          </p:nvPr>
        </p:nvSpPr>
        <p:spPr>
          <a:xfrm>
            <a:off x="2049322" y="125348"/>
            <a:ext cx="6392930" cy="479770"/>
          </a:xfrm>
        </p:spPr>
        <p:txBody>
          <a:bodyPr anchor="t">
            <a:normAutofit fontScale="90000"/>
          </a:bodyPr>
          <a:lstStyle/>
          <a:p>
            <a:pPr algn="ctr"/>
            <a:r>
              <a:rPr lang="en-US" sz="2400" b="0" i="0" u="none" strike="noStrike" baseline="0" dirty="0">
                <a:solidFill>
                  <a:srgbClr val="548335"/>
                </a:solidFill>
              </a:rPr>
              <a:t>Covid-19 – An Accelerator for Diagnostics? YES!</a:t>
            </a:r>
            <a:br>
              <a:rPr lang="en-US" sz="2400" b="0" i="0" u="none" strike="noStrike" baseline="0" dirty="0">
                <a:solidFill>
                  <a:srgbClr val="548335"/>
                </a:solidFill>
              </a:rPr>
            </a:br>
            <a:endParaRPr lang="en-US" dirty="0"/>
          </a:p>
        </p:txBody>
      </p:sp>
      <p:sp>
        <p:nvSpPr>
          <p:cNvPr id="21" name="Content Placeholder 3">
            <a:extLst>
              <a:ext uri="{FF2B5EF4-FFF2-40B4-BE49-F238E27FC236}">
                <a16:creationId xmlns:a16="http://schemas.microsoft.com/office/drawing/2014/main" id="{FFEA750E-EA06-4C90-B08A-48B2D753180E}"/>
              </a:ext>
            </a:extLst>
          </p:cNvPr>
          <p:cNvSpPr txBox="1">
            <a:spLocks/>
          </p:cNvSpPr>
          <p:nvPr/>
        </p:nvSpPr>
        <p:spPr>
          <a:xfrm>
            <a:off x="3370521" y="5969329"/>
            <a:ext cx="5754062" cy="855463"/>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548335"/>
                </a:solidFill>
                <a:effectLst/>
                <a:uLnTx/>
                <a:uFillTx/>
                <a:latin typeface="Calibri"/>
                <a:ea typeface="+mn-ea"/>
                <a:cs typeface="+mn-cs"/>
              </a:rPr>
              <a:t>Dr. Peter Quick </a:t>
            </a:r>
            <a:r>
              <a:rPr kumimoji="0" lang="de-DE" sz="1800" b="0" i="0" u="none" strike="noStrike" kern="1200" cap="none" spc="0" normalizeH="0" baseline="0" noProof="0" dirty="0">
                <a:ln>
                  <a:noFill/>
                </a:ln>
                <a:solidFill>
                  <a:srgbClr val="548335"/>
                </a:solidFill>
                <a:effectLst/>
                <a:uLnTx/>
                <a:uFillTx/>
                <a:latin typeface="Calibri"/>
                <a:ea typeface="+mn-ea"/>
                <a:cs typeface="+mn-cs"/>
              </a:rPr>
              <a:t>I Forum MedTech Pharma e.V.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8335"/>
                </a:solidFill>
                <a:effectLst/>
                <a:uLnTx/>
                <a:uFillTx/>
                <a:latin typeface="Calibri"/>
                <a:ea typeface="+mn-ea"/>
                <a:cs typeface="+mn-cs"/>
              </a:rPr>
              <a:t>Session: Innovative Therapeutics and Trends in Diagnostics with Updates from IVDR –</a:t>
            </a:r>
          </a:p>
        </p:txBody>
      </p:sp>
      <p:graphicFrame>
        <p:nvGraphicFramePr>
          <p:cNvPr id="3" name="Tabelle 2">
            <a:extLst>
              <a:ext uri="{FF2B5EF4-FFF2-40B4-BE49-F238E27FC236}">
                <a16:creationId xmlns:a16="http://schemas.microsoft.com/office/drawing/2014/main" id="{D9B5BC8C-1F07-4BE8-B69B-BF8C202E92AD}"/>
              </a:ext>
            </a:extLst>
          </p:cNvPr>
          <p:cNvGraphicFramePr>
            <a:graphicFrameLocks noGrp="1"/>
          </p:cNvGraphicFramePr>
          <p:nvPr>
            <p:extLst>
              <p:ext uri="{D42A27DB-BD31-4B8C-83A1-F6EECF244321}">
                <p14:modId xmlns:p14="http://schemas.microsoft.com/office/powerpoint/2010/main" val="2259728922"/>
              </p:ext>
            </p:extLst>
          </p:nvPr>
        </p:nvGraphicFramePr>
        <p:xfrm>
          <a:off x="26344" y="774689"/>
          <a:ext cx="9144000" cy="5194640"/>
        </p:xfrm>
        <a:graphic>
          <a:graphicData uri="http://schemas.openxmlformats.org/drawingml/2006/table">
            <a:tbl>
              <a:tblPr/>
              <a:tblGrid>
                <a:gridCol w="4481751">
                  <a:extLst>
                    <a:ext uri="{9D8B030D-6E8A-4147-A177-3AD203B41FA5}">
                      <a16:colId xmlns:a16="http://schemas.microsoft.com/office/drawing/2014/main" val="2345856373"/>
                    </a:ext>
                  </a:extLst>
                </a:gridCol>
                <a:gridCol w="4662249">
                  <a:extLst>
                    <a:ext uri="{9D8B030D-6E8A-4147-A177-3AD203B41FA5}">
                      <a16:colId xmlns:a16="http://schemas.microsoft.com/office/drawing/2014/main" val="1882496756"/>
                    </a:ext>
                  </a:extLst>
                </a:gridCol>
              </a:tblGrid>
              <a:tr h="288481">
                <a:tc gridSpan="2">
                  <a:txBody>
                    <a:bodyPr/>
                    <a:lstStyle/>
                    <a:p>
                      <a:pPr algn="ctr" fontAlgn="b"/>
                      <a:r>
                        <a:rPr lang="en-US" sz="1200" b="1" i="0" u="none" strike="noStrike" dirty="0">
                          <a:solidFill>
                            <a:srgbClr val="000000"/>
                          </a:solidFill>
                          <a:effectLst/>
                          <a:latin typeface="Arial" panose="020B0604020202020204" pitchFamily="34" charset="0"/>
                        </a:rPr>
                        <a:t>Identification of Risk factors; Prognostics, Stratification</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C000"/>
                    </a:solidFill>
                  </a:tcPr>
                </a:tc>
                <a:tc hMerge="1">
                  <a:txBody>
                    <a:bodyPr/>
                    <a:lstStyle/>
                    <a:p>
                      <a:endParaRPr lang="de-DE"/>
                    </a:p>
                  </a:txBody>
                  <a:tcPr/>
                </a:tc>
                <a:extLst>
                  <a:ext uri="{0D108BD9-81ED-4DB2-BD59-A6C34878D82A}">
                    <a16:rowId xmlns:a16="http://schemas.microsoft.com/office/drawing/2014/main" val="1083702188"/>
                  </a:ext>
                </a:extLst>
              </a:tr>
              <a:tr h="235340">
                <a:tc>
                  <a:txBody>
                    <a:bodyPr/>
                    <a:lstStyle/>
                    <a:p>
                      <a:pPr algn="r" fontAlgn="b"/>
                      <a:r>
                        <a:rPr lang="de-DE" sz="1000" b="1" i="0" u="none" strike="noStrike" dirty="0">
                          <a:solidFill>
                            <a:srgbClr val="000000"/>
                          </a:solidFill>
                          <a:effectLst/>
                          <a:latin typeface="Arial" panose="020B0604020202020204" pitchFamily="34" charset="0"/>
                        </a:rPr>
                        <a:t>Sepsis / AMR </a:t>
                      </a:r>
                      <a:r>
                        <a:rPr lang="de-DE" sz="800" b="1" i="0" u="none" strike="noStrike" dirty="0">
                          <a:solidFill>
                            <a:srgbClr val="000000"/>
                          </a:solidFill>
                          <a:effectLst/>
                          <a:latin typeface="Arial" panose="020B0604020202020204" pitchFamily="34" charset="0"/>
                        </a:rPr>
                        <a:t>&lt; 2 hours</a:t>
                      </a:r>
                      <a:endParaRPr lang="de-DE" sz="1000" b="1" i="0" u="none" strike="noStrike" dirty="0">
                        <a:solidFill>
                          <a:srgbClr val="000000"/>
                        </a:solidFill>
                        <a:effectLst/>
                        <a:latin typeface="Arial" panose="020B0604020202020204" pitchFamily="34" charset="0"/>
                      </a:endParaRPr>
                    </a:p>
                  </a:txBody>
                  <a:tcPr marL="0" marR="0" marT="0"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00"/>
                    </a:solidFill>
                  </a:tcPr>
                </a:tc>
                <a:tc>
                  <a:txBody>
                    <a:bodyPr/>
                    <a:lstStyle/>
                    <a:p>
                      <a:pPr algn="l" fontAlgn="b"/>
                      <a:r>
                        <a:rPr lang="de-DE" sz="1000" b="1" i="0" u="none" strike="noStrike" dirty="0">
                          <a:solidFill>
                            <a:srgbClr val="000000"/>
                          </a:solidFill>
                          <a:effectLst/>
                          <a:latin typeface="Arial" panose="020B0604020202020204" pitchFamily="34" charset="0"/>
                        </a:rPr>
                        <a:t>Oxford Medistress Ltd.: Leukocyte ImmunoTest (LIT)</a:t>
                      </a:r>
                    </a:p>
                  </a:txBody>
                  <a:tcPr marL="0" marR="0" marT="0" marB="0" anchor="b">
                    <a:lnL>
                      <a:noFill/>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00"/>
                    </a:solidFill>
                  </a:tcPr>
                </a:tc>
                <a:extLst>
                  <a:ext uri="{0D108BD9-81ED-4DB2-BD59-A6C34878D82A}">
                    <a16:rowId xmlns:a16="http://schemas.microsoft.com/office/drawing/2014/main" val="1021230459"/>
                  </a:ext>
                </a:extLst>
              </a:tr>
              <a:tr h="388319">
                <a:tc>
                  <a:txBody>
                    <a:bodyPr/>
                    <a:lstStyle/>
                    <a:p>
                      <a:pPr algn="r" fontAlgn="b"/>
                      <a:r>
                        <a:rPr lang="de-DE" sz="1000" b="1" i="0" u="none" strike="noStrike" dirty="0">
                          <a:solidFill>
                            <a:srgbClr val="000000"/>
                          </a:solidFill>
                          <a:effectLst/>
                          <a:latin typeface="Arial" panose="020B0604020202020204" pitchFamily="34" charset="0"/>
                        </a:rPr>
                        <a:t>Coagulation</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000"/>
                    </a:solidFill>
                  </a:tcPr>
                </a:tc>
                <a:tc>
                  <a:txBody>
                    <a:bodyPr/>
                    <a:lstStyle/>
                    <a:p>
                      <a:pPr algn="l" fontAlgn="b"/>
                      <a:r>
                        <a:rPr lang="de-DE" sz="8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000"/>
                    </a:solidFill>
                  </a:tcPr>
                </a:tc>
                <a:extLst>
                  <a:ext uri="{0D108BD9-81ED-4DB2-BD59-A6C34878D82A}">
                    <a16:rowId xmlns:a16="http://schemas.microsoft.com/office/drawing/2014/main" val="2337315027"/>
                  </a:ext>
                </a:extLst>
              </a:tr>
              <a:tr h="235340">
                <a:tc>
                  <a:txBody>
                    <a:bodyPr/>
                    <a:lstStyle/>
                    <a:p>
                      <a:pPr algn="r" fontAlgn="b"/>
                      <a:r>
                        <a:rPr lang="de-DE" sz="1000" b="1" i="0" u="none" strike="noStrike" dirty="0">
                          <a:solidFill>
                            <a:srgbClr val="000000"/>
                          </a:solidFill>
                          <a:effectLst/>
                          <a:latin typeface="Arial" panose="020B0604020202020204" pitchFamily="34" charset="0"/>
                        </a:rPr>
                        <a:t>Coagulation</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de-DE" sz="1000" b="0" i="0" u="none" strike="noStrike" dirty="0">
                          <a:solidFill>
                            <a:srgbClr val="000000"/>
                          </a:solidFill>
                          <a:effectLst/>
                          <a:latin typeface="Arial" panose="020B0604020202020204" pitchFamily="34" charset="0"/>
                        </a:rPr>
                        <a:t>Special diagnostics</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57204059"/>
                  </a:ext>
                </a:extLst>
              </a:tr>
              <a:tr h="235340">
                <a:tc>
                  <a:txBody>
                    <a:bodyPr/>
                    <a:lstStyle/>
                    <a:p>
                      <a:pPr algn="r" fontAlgn="b"/>
                      <a:r>
                        <a:rPr lang="de-DE" sz="1000" b="1" i="0" u="none" strike="noStrike" dirty="0">
                          <a:solidFill>
                            <a:srgbClr val="000000"/>
                          </a:solidFill>
                          <a:effectLst/>
                          <a:latin typeface="Arial" panose="020B0604020202020204" pitchFamily="34" charset="0"/>
                        </a:rPr>
                        <a:t>Coagulation</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de-DE" sz="1000" b="0" i="0" u="none" strike="noStrike" dirty="0">
                          <a:solidFill>
                            <a:srgbClr val="000000"/>
                          </a:solidFill>
                          <a:effectLst/>
                          <a:latin typeface="Arial" panose="020B0604020202020204" pitchFamily="34" charset="0"/>
                        </a:rPr>
                        <a:t>TGA-TM: Thrombomodulin-modifying Thrombin-generation test</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557392075"/>
                  </a:ext>
                </a:extLst>
              </a:tr>
              <a:tr h="184819">
                <a:tc>
                  <a:txBody>
                    <a:bodyPr/>
                    <a:lstStyle/>
                    <a:p>
                      <a:pPr algn="l" fontAlgn="b"/>
                      <a:r>
                        <a:rPr lang="de-DE" sz="800" b="0" i="0" u="none" strike="noStrike" dirty="0">
                          <a:solidFill>
                            <a:srgbClr val="000000"/>
                          </a:solidFill>
                          <a:effectLst/>
                          <a:latin typeface="Arial" panose="020B0604020202020204" pitchFamily="34" charset="0"/>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de-DE" sz="10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57644332"/>
                  </a:ext>
                </a:extLst>
              </a:tr>
              <a:tr h="235340">
                <a:tc>
                  <a:txBody>
                    <a:bodyPr/>
                    <a:lstStyle/>
                    <a:p>
                      <a:pPr algn="r" fontAlgn="b"/>
                      <a:r>
                        <a:rPr lang="de-DE" sz="1000" b="1" i="0" u="none" strike="noStrike" dirty="0">
                          <a:solidFill>
                            <a:srgbClr val="000000"/>
                          </a:solidFill>
                          <a:effectLst/>
                          <a:latin typeface="Arial" panose="020B0604020202020204" pitchFamily="34" charset="0"/>
                        </a:rPr>
                        <a:t>Genetic Risk Factors</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000"/>
                    </a:solidFill>
                  </a:tcPr>
                </a:tc>
                <a:tc>
                  <a:txBody>
                    <a:bodyPr/>
                    <a:lstStyle/>
                    <a:p>
                      <a:pPr algn="l" fontAlgn="b"/>
                      <a:r>
                        <a:rPr lang="de-DE" sz="10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000418736"/>
                  </a:ext>
                </a:extLst>
              </a:tr>
              <a:tr h="235340">
                <a:tc>
                  <a:txBody>
                    <a:bodyPr/>
                    <a:lstStyle/>
                    <a:p>
                      <a:pPr algn="r" fontAlgn="b"/>
                      <a:r>
                        <a:rPr lang="de-DE" sz="1000" b="0" i="0" u="none" strike="noStrike" dirty="0">
                          <a:solidFill>
                            <a:srgbClr val="000000"/>
                          </a:solidFill>
                          <a:effectLst/>
                          <a:latin typeface="Arial" panose="020B0604020202020204" pitchFamily="34" charset="0"/>
                        </a:rPr>
                        <a:t>ABO bloodgroup status</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de-DE" sz="10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965807211"/>
                  </a:ext>
                </a:extLst>
              </a:tr>
              <a:tr h="235340">
                <a:tc>
                  <a:txBody>
                    <a:bodyPr/>
                    <a:lstStyle/>
                    <a:p>
                      <a:pPr algn="r" fontAlgn="b"/>
                      <a:r>
                        <a:rPr lang="de-DE" sz="1000" b="0" i="0" u="none" strike="noStrike" dirty="0">
                          <a:solidFill>
                            <a:srgbClr val="000000"/>
                          </a:solidFill>
                          <a:effectLst/>
                          <a:latin typeface="Arial" panose="020B0604020202020204" pitchFamily="34" charset="0"/>
                        </a:rPr>
                        <a:t>HLA = human leucocyte antigen system</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de-DE" sz="10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185512148"/>
                  </a:ext>
                </a:extLst>
              </a:tr>
              <a:tr h="235340">
                <a:tc>
                  <a:txBody>
                    <a:bodyPr/>
                    <a:lstStyle/>
                    <a:p>
                      <a:pPr algn="r" fontAlgn="b"/>
                      <a:r>
                        <a:rPr lang="de-DE" sz="1000" b="0" i="0" u="none" strike="noStrike" dirty="0">
                          <a:solidFill>
                            <a:srgbClr val="000000"/>
                          </a:solidFill>
                          <a:effectLst/>
                          <a:latin typeface="Arial" panose="020B0604020202020204" pitchFamily="34" charset="0"/>
                        </a:rPr>
                        <a:t>MHC = Major histocompatibility complex</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Development of algorithm for stratification</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974625741"/>
                  </a:ext>
                </a:extLst>
              </a:tr>
              <a:tr h="242931">
                <a:tc>
                  <a:txBody>
                    <a:bodyPr/>
                    <a:lstStyle/>
                    <a:p>
                      <a:pPr algn="r" fontAlgn="b"/>
                      <a:r>
                        <a:rPr lang="de-DE" sz="1000" b="0" i="0" u="none" strike="noStrike" dirty="0">
                          <a:solidFill>
                            <a:srgbClr val="000000"/>
                          </a:solidFill>
                          <a:effectLst/>
                          <a:latin typeface="Arial" panose="020B0604020202020204" pitchFamily="34" charset="0"/>
                        </a:rPr>
                        <a:t>Circulating microvesicle profiles</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de-DE" sz="1000" b="0" i="0" u="none" strike="noStrike" dirty="0">
                          <a:solidFill>
                            <a:srgbClr val="000000"/>
                          </a:solidFill>
                          <a:effectLst/>
                          <a:latin typeface="Arial" panose="020B0604020202020204" pitchFamily="34" charset="0"/>
                        </a:rPr>
                        <a:t>Identification of inflammation markers</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850808209"/>
                  </a:ext>
                </a:extLst>
              </a:tr>
              <a:tr h="184819">
                <a:tc>
                  <a:txBody>
                    <a:bodyPr/>
                    <a:lstStyle/>
                    <a:p>
                      <a:pPr algn="l" fontAlgn="b"/>
                      <a:r>
                        <a:rPr lang="de-DE" sz="800" b="0" i="0" u="none" strike="noStrike" dirty="0">
                          <a:solidFill>
                            <a:srgbClr val="000000"/>
                          </a:solidFill>
                          <a:effectLst/>
                          <a:latin typeface="Arial" panose="020B0604020202020204" pitchFamily="34" charset="0"/>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de-DE" sz="10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648465846"/>
                  </a:ext>
                </a:extLst>
              </a:tr>
              <a:tr h="242931">
                <a:tc>
                  <a:txBody>
                    <a:bodyPr/>
                    <a:lstStyle/>
                    <a:p>
                      <a:pPr algn="r" fontAlgn="b"/>
                      <a:r>
                        <a:rPr lang="de-DE" sz="1000" b="1" i="0" u="none" strike="noStrike" dirty="0">
                          <a:solidFill>
                            <a:srgbClr val="000000"/>
                          </a:solidFill>
                          <a:effectLst/>
                          <a:latin typeface="Arial" panose="020B0604020202020204" pitchFamily="34" charset="0"/>
                        </a:rPr>
                        <a:t>Cytokine storm / Immune response</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C000"/>
                    </a:solidFill>
                  </a:tcPr>
                </a:tc>
                <a:tc>
                  <a:txBody>
                    <a:bodyPr/>
                    <a:lstStyle/>
                    <a:p>
                      <a:pPr algn="l" fontAlgn="b"/>
                      <a:r>
                        <a:rPr lang="de-DE" sz="10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494997525"/>
                  </a:ext>
                </a:extLst>
              </a:tr>
              <a:tr h="364396">
                <a:tc>
                  <a:txBody>
                    <a:bodyPr/>
                    <a:lstStyle/>
                    <a:p>
                      <a:pPr algn="l" fontAlgn="b"/>
                      <a:r>
                        <a:rPr lang="en-US" sz="1000" b="0" i="0" u="none" strike="noStrike" dirty="0">
                          <a:solidFill>
                            <a:srgbClr val="000000"/>
                          </a:solidFill>
                          <a:effectLst/>
                          <a:latin typeface="Arial" panose="020B0604020202020204" pitchFamily="34" charset="0"/>
                        </a:rPr>
                        <a:t>Human susceptibility genes - SNPs in the innate immune pathway</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de-DE" sz="10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151330331"/>
                  </a:ext>
                </a:extLst>
              </a:tr>
              <a:tr h="204973">
                <a:tc>
                  <a:txBody>
                    <a:bodyPr/>
                    <a:lstStyle/>
                    <a:p>
                      <a:pPr algn="r" fontAlgn="b"/>
                      <a:r>
                        <a:rPr lang="de-DE" sz="1000" b="0" i="0" u="none" strike="noStrike" dirty="0">
                          <a:solidFill>
                            <a:srgbClr val="000000"/>
                          </a:solidFill>
                          <a:effectLst/>
                          <a:latin typeface="Arial" panose="020B0604020202020204" pitchFamily="34" charset="0"/>
                        </a:rPr>
                        <a:t> Senseutics Ltd. : "Cytokine Storm Tracker"</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00"/>
                    </a:solidFill>
                  </a:tcPr>
                </a:tc>
                <a:tc>
                  <a:txBody>
                    <a:bodyPr/>
                    <a:lstStyle/>
                    <a:p>
                      <a:pPr algn="l" fontAlgn="b"/>
                      <a:r>
                        <a:rPr lang="de-DE" sz="10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018664467"/>
                  </a:ext>
                </a:extLst>
              </a:tr>
              <a:tr h="364396">
                <a:tc>
                  <a:txBody>
                    <a:bodyPr/>
                    <a:lstStyle/>
                    <a:p>
                      <a:pPr algn="l" fontAlgn="b"/>
                      <a:r>
                        <a:rPr lang="en-US" sz="1000" b="0" i="0" u="none" strike="noStrike" dirty="0">
                          <a:solidFill>
                            <a:srgbClr val="FF0000"/>
                          </a:solidFill>
                          <a:effectLst/>
                          <a:latin typeface="Arial" panose="020B0604020202020204" pitchFamily="34" charset="0"/>
                        </a:rPr>
                        <a:t>HTP</a:t>
                      </a:r>
                      <a:r>
                        <a:rPr lang="en-US" sz="1000" b="0" i="0" u="none" strike="noStrike" dirty="0">
                          <a:solidFill>
                            <a:srgbClr val="000000"/>
                          </a:solidFill>
                          <a:effectLst/>
                          <a:latin typeface="Arial" panose="020B0604020202020204" pitchFamily="34" charset="0"/>
                        </a:rPr>
                        <a:t>, high-dimensional single cell profiling, to map the immune response</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de-DE" sz="10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475383166"/>
                  </a:ext>
                </a:extLst>
              </a:tr>
              <a:tr h="189790">
                <a:tc>
                  <a:txBody>
                    <a:bodyPr/>
                    <a:lstStyle/>
                    <a:p>
                      <a:pPr algn="ctr" fontAlgn="b"/>
                      <a:r>
                        <a:rPr lang="en-US" sz="1000" b="0" i="0" u="none" strike="noStrike" dirty="0">
                          <a:solidFill>
                            <a:srgbClr val="000000"/>
                          </a:solidFill>
                          <a:effectLst/>
                          <a:latin typeface="Arial" panose="020B0604020202020204" pitchFamily="34" charset="0"/>
                        </a:rPr>
                        <a:t>Ludger Ltd.: GlyHealth test to identify ImmunoFrail patients</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00"/>
                    </a:solidFill>
                  </a:tcPr>
                </a:tc>
                <a:tc>
                  <a:txBody>
                    <a:bodyPr/>
                    <a:lstStyle/>
                    <a:p>
                      <a:pPr algn="ctr" fontAlgn="b"/>
                      <a:r>
                        <a:rPr lang="de-DE" sz="10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502193563"/>
                  </a:ext>
                </a:extLst>
              </a:tr>
              <a:tr h="184819">
                <a:tc>
                  <a:txBody>
                    <a:bodyPr/>
                    <a:lstStyle/>
                    <a:p>
                      <a:pPr algn="l" fontAlgn="b"/>
                      <a:r>
                        <a:rPr lang="de-DE" sz="1000" b="0" i="0" u="none" strike="noStrike" dirty="0">
                          <a:solidFill>
                            <a:srgbClr val="000000"/>
                          </a:solidFill>
                          <a:effectLst/>
                          <a:latin typeface="Arial" panose="020B0604020202020204" pitchFamily="34" charset="0"/>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de-DE" sz="10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586411402"/>
                  </a:ext>
                </a:extLst>
              </a:tr>
              <a:tr h="364396">
                <a:tc>
                  <a:txBody>
                    <a:bodyPr/>
                    <a:lstStyle/>
                    <a:p>
                      <a:pPr algn="l" fontAlgn="b"/>
                      <a:r>
                        <a:rPr lang="en-US" sz="1000" b="1" i="0" u="none" strike="noStrike" dirty="0">
                          <a:solidFill>
                            <a:srgbClr val="000000"/>
                          </a:solidFill>
                          <a:effectLst/>
                          <a:latin typeface="Arial" panose="020B0604020202020204" pitchFamily="34" charset="0"/>
                        </a:rPr>
                        <a:t>Impact of activity of the Renin-Angiotensin-Aldosteron System</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de-DE" sz="10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4256562150"/>
                  </a:ext>
                </a:extLst>
              </a:tr>
              <a:tr h="189790">
                <a:tc>
                  <a:txBody>
                    <a:bodyPr/>
                    <a:lstStyle/>
                    <a:p>
                      <a:pPr algn="l" fontAlgn="b"/>
                      <a:r>
                        <a:rPr lang="de-DE" sz="1000" b="0" i="0" u="none" strike="noStrike" dirty="0">
                          <a:solidFill>
                            <a:srgbClr val="000000"/>
                          </a:solidFill>
                          <a:effectLst/>
                          <a:latin typeface="Arial" panose="020B0604020202020204" pitchFamily="34" charset="0"/>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de-DE" sz="10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136949826"/>
                  </a:ext>
                </a:extLst>
              </a:tr>
              <a:tr h="60900">
                <a:tc>
                  <a:txBody>
                    <a:bodyPr/>
                    <a:lstStyle/>
                    <a:p>
                      <a:pPr algn="r" fontAlgn="b"/>
                      <a:r>
                        <a:rPr lang="pt-BR" sz="1000" b="1" i="0" u="none" strike="noStrike" dirty="0">
                          <a:solidFill>
                            <a:srgbClr val="000000"/>
                          </a:solidFill>
                          <a:effectLst/>
                          <a:latin typeface="Arial" panose="020B0604020202020204" pitchFamily="34" charset="0"/>
                        </a:rPr>
                        <a:t>Intestinal mictobiome as a factor</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534317"/>
                  </a:ext>
                </a:extLst>
              </a:tr>
            </a:tbl>
          </a:graphicData>
        </a:graphic>
      </p:graphicFrame>
      <p:sp>
        <p:nvSpPr>
          <p:cNvPr id="12" name="Ellipse 11">
            <a:extLst>
              <a:ext uri="{FF2B5EF4-FFF2-40B4-BE49-F238E27FC236}">
                <a16:creationId xmlns:a16="http://schemas.microsoft.com/office/drawing/2014/main" id="{19547652-B9C4-49E4-AF1B-3AD8C5AFC255}"/>
              </a:ext>
            </a:extLst>
          </p:cNvPr>
          <p:cNvSpPr/>
          <p:nvPr/>
        </p:nvSpPr>
        <p:spPr>
          <a:xfrm>
            <a:off x="-70884" y="4779795"/>
            <a:ext cx="4642884" cy="326066"/>
          </a:xfrm>
          <a:prstGeom prst="ellipse">
            <a:avLst/>
          </a:prstGeom>
          <a:solidFill>
            <a:schemeClr val="bg1">
              <a:alpha val="0"/>
            </a:schemeClr>
          </a:solidFill>
          <a:ln w="19050">
            <a:solidFill>
              <a:srgbClr val="C4006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3" name="Textfeld 12">
            <a:extLst>
              <a:ext uri="{FF2B5EF4-FFF2-40B4-BE49-F238E27FC236}">
                <a16:creationId xmlns:a16="http://schemas.microsoft.com/office/drawing/2014/main" id="{A5EA201B-471F-4E3B-80EB-857665E9F755}"/>
              </a:ext>
            </a:extLst>
          </p:cNvPr>
          <p:cNvSpPr txBox="1"/>
          <p:nvPr/>
        </p:nvSpPr>
        <p:spPr>
          <a:xfrm>
            <a:off x="9708" y="2336482"/>
            <a:ext cx="9124583" cy="2308324"/>
          </a:xfrm>
          <a:prstGeom prst="rect">
            <a:avLst/>
          </a:prstGeom>
          <a:solidFill>
            <a:schemeClr val="bg1"/>
          </a:solidFill>
        </p:spPr>
        <p:txBody>
          <a:bodyPr wrap="square">
            <a:spAutoFit/>
          </a:bodyPr>
          <a:lstStyle/>
          <a:p>
            <a:r>
              <a:rPr lang="en-US" dirty="0"/>
              <a:t>Let me put a final highlight on GlyHealth, a test platform to identify ImmunoFrail patients. The companies AVENNA and Ludger ltd are cooperating with the OXFORD Translational Gastroenterology Unit to test the status of patients with Inflammatory Bowel Disease, applying MS protocols for Glycomic Analysis from 200 ul blood samples. The principles of the GlyHealth-IBD test for disease prognosis and prediction of need for treatment escalation for newly diagnosed IBD patients can be translated to identify individuals who would be vulnerable to inflammatory storms from COVID-19 and / or potential non-responders to SARS-CoV-2 vaccines – we’ll watch their progress in 2021!</a:t>
            </a:r>
            <a:endParaRPr lang="de-DE" dirty="0"/>
          </a:p>
        </p:txBody>
      </p:sp>
    </p:spTree>
    <p:extLst>
      <p:ext uri="{BB962C8B-B14F-4D97-AF65-F5344CB8AC3E}">
        <p14:creationId xmlns:p14="http://schemas.microsoft.com/office/powerpoint/2010/main" val="138065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98184" y="6143675"/>
            <a:ext cx="1551138" cy="286181"/>
          </a:xfrm>
        </p:spPr>
        <p:txBody>
          <a:bodyPr/>
          <a:lstStyle/>
          <a:p>
            <a:r>
              <a:rPr lang="de-DE" sz="1800" b="0" i="0" u="none" strike="noStrike" baseline="0" dirty="0">
                <a:solidFill>
                  <a:srgbClr val="548335"/>
                </a:solidFill>
              </a:rPr>
              <a:t>22. April 2021 I 10:30 – 12:30</a:t>
            </a:r>
            <a:endParaRPr lang="de-DE" sz="1800" dirty="0"/>
          </a:p>
          <a:p>
            <a:endParaRPr lang="de-DE" sz="1800" dirty="0">
              <a:solidFill>
                <a:schemeClr val="tx1"/>
              </a:solidFill>
            </a:endParaRPr>
          </a:p>
        </p:txBody>
      </p:sp>
      <p:sp>
        <p:nvSpPr>
          <p:cNvPr id="7" name="Titel 5"/>
          <p:cNvSpPr>
            <a:spLocks noGrp="1"/>
          </p:cNvSpPr>
          <p:nvPr>
            <p:ph type="title"/>
          </p:nvPr>
        </p:nvSpPr>
        <p:spPr>
          <a:xfrm>
            <a:off x="2049322" y="125348"/>
            <a:ext cx="6392930" cy="479770"/>
          </a:xfrm>
        </p:spPr>
        <p:txBody>
          <a:bodyPr anchor="t">
            <a:normAutofit fontScale="90000"/>
          </a:bodyPr>
          <a:lstStyle/>
          <a:p>
            <a:pPr algn="ctr"/>
            <a:r>
              <a:rPr lang="en-US" sz="2400" b="0" i="0" u="none" strike="noStrike" baseline="0" dirty="0">
                <a:solidFill>
                  <a:srgbClr val="548335"/>
                </a:solidFill>
              </a:rPr>
              <a:t>Covid-19 – An Accelerator for Diagnostics?</a:t>
            </a:r>
            <a:br>
              <a:rPr lang="en-US" sz="2400" b="0" i="0" u="none" strike="noStrike" baseline="0" dirty="0">
                <a:solidFill>
                  <a:srgbClr val="548335"/>
                </a:solidFill>
              </a:rPr>
            </a:br>
            <a:endParaRPr lang="en-US" dirty="0"/>
          </a:p>
        </p:txBody>
      </p:sp>
      <p:sp>
        <p:nvSpPr>
          <p:cNvPr id="21" name="Content Placeholder 3">
            <a:extLst>
              <a:ext uri="{FF2B5EF4-FFF2-40B4-BE49-F238E27FC236}">
                <a16:creationId xmlns:a16="http://schemas.microsoft.com/office/drawing/2014/main" id="{FFEA750E-EA06-4C90-B08A-48B2D753180E}"/>
              </a:ext>
            </a:extLst>
          </p:cNvPr>
          <p:cNvSpPr txBox="1">
            <a:spLocks/>
          </p:cNvSpPr>
          <p:nvPr/>
        </p:nvSpPr>
        <p:spPr>
          <a:xfrm>
            <a:off x="3370521" y="5969329"/>
            <a:ext cx="5754062" cy="855463"/>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548335"/>
                </a:solidFill>
                <a:effectLst/>
                <a:uLnTx/>
                <a:uFillTx/>
                <a:latin typeface="Calibri"/>
                <a:ea typeface="+mn-ea"/>
                <a:cs typeface="+mn-cs"/>
              </a:rPr>
              <a:t>Dr. Peter Quick </a:t>
            </a:r>
            <a:r>
              <a:rPr kumimoji="0" lang="de-DE" sz="1800" b="0" i="0" u="none" strike="noStrike" kern="1200" cap="none" spc="0" normalizeH="0" baseline="0" noProof="0" dirty="0">
                <a:ln>
                  <a:noFill/>
                </a:ln>
                <a:solidFill>
                  <a:srgbClr val="548335"/>
                </a:solidFill>
                <a:effectLst/>
                <a:uLnTx/>
                <a:uFillTx/>
                <a:latin typeface="Calibri"/>
                <a:ea typeface="+mn-ea"/>
                <a:cs typeface="+mn-cs"/>
              </a:rPr>
              <a:t>I Forum MedTech Pharma e.V.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8335"/>
                </a:solidFill>
                <a:effectLst/>
                <a:uLnTx/>
                <a:uFillTx/>
                <a:latin typeface="Calibri"/>
                <a:ea typeface="+mn-ea"/>
                <a:cs typeface="+mn-cs"/>
              </a:rPr>
              <a:t>Session: Innovative Therapeutics and Trends in Diagnostics with Updates from IVDR –</a:t>
            </a:r>
          </a:p>
        </p:txBody>
      </p:sp>
      <p:sp>
        <p:nvSpPr>
          <p:cNvPr id="5" name="Content Placeholder 3">
            <a:extLst>
              <a:ext uri="{FF2B5EF4-FFF2-40B4-BE49-F238E27FC236}">
                <a16:creationId xmlns:a16="http://schemas.microsoft.com/office/drawing/2014/main" id="{FBA3719E-15C9-4742-B7BD-B60E7E09C7E1}"/>
              </a:ext>
            </a:extLst>
          </p:cNvPr>
          <p:cNvSpPr txBox="1">
            <a:spLocks/>
          </p:cNvSpPr>
          <p:nvPr/>
        </p:nvSpPr>
        <p:spPr>
          <a:xfrm>
            <a:off x="350874" y="1924952"/>
            <a:ext cx="8474149" cy="3391786"/>
          </a:xfrm>
          <a:prstGeom prst="rect">
            <a:avLst/>
          </a:prstGeom>
          <a:noFill/>
        </p:spPr>
        <p:txBody>
          <a:bodyPr vert="horz" lIns="91440" tIns="45720" rIns="91440" bIns="45720" rtlCol="0" anchor="t">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effectLst/>
                <a:uLnTx/>
                <a:uFillTx/>
                <a:latin typeface="Calibri"/>
                <a:ea typeface="+mn-ea"/>
                <a:cs typeface="+mn-cs"/>
              </a:rPr>
              <a:t>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latin typeface="Calibr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a:ea typeface="+mn-ea"/>
                <a:cs typeface="+mn-cs"/>
              </a:rPr>
              <a:t>If you want to get the </a:t>
            </a:r>
            <a:r>
              <a:rPr kumimoji="0" lang="en-US" sz="2400" b="1" i="0" u="none" strike="noStrike" kern="1200" cap="none" spc="0" normalizeH="0" baseline="0" noProof="0" dirty="0">
                <a:ln>
                  <a:noFill/>
                </a:ln>
                <a:effectLst/>
                <a:uLnTx/>
                <a:uFillTx/>
                <a:latin typeface="Calibri"/>
                <a:ea typeface="+mn-ea"/>
                <a:cs typeface="+mn-cs"/>
              </a:rPr>
              <a:t>fund finder files </a:t>
            </a:r>
            <a:r>
              <a:rPr kumimoji="0" lang="en-US" sz="2400" b="0" i="0" u="none" strike="noStrike" kern="1200" cap="none" spc="0" normalizeH="0" baseline="0" noProof="0" dirty="0">
                <a:ln>
                  <a:noFill/>
                </a:ln>
                <a:effectLst/>
                <a:uLnTx/>
                <a:uFillTx/>
                <a:latin typeface="Calibri"/>
                <a:ea typeface="+mn-ea"/>
                <a:cs typeface="+mn-cs"/>
              </a:rPr>
              <a:t>selected for a) </a:t>
            </a:r>
            <a:r>
              <a:rPr kumimoji="0" lang="en-US" sz="2400" b="1" i="0" u="none" strike="noStrike" kern="1200" cap="none" spc="0" normalizeH="0" baseline="0" noProof="0" dirty="0">
                <a:ln>
                  <a:noFill/>
                </a:ln>
                <a:effectLst/>
                <a:uLnTx/>
                <a:uFillTx/>
                <a:latin typeface="Calibri"/>
                <a:ea typeface="+mn-ea"/>
                <a:cs typeface="+mn-cs"/>
              </a:rPr>
              <a:t>diagnostics</a:t>
            </a:r>
            <a:r>
              <a:rPr kumimoji="0" lang="en-US" sz="2400" b="0" i="0" u="none" strike="noStrike" kern="1200" cap="none" spc="0" normalizeH="0" baseline="0" noProof="0" dirty="0">
                <a:ln>
                  <a:noFill/>
                </a:ln>
                <a:effectLst/>
                <a:uLnTx/>
                <a:uFillTx/>
                <a:latin typeface="Calibri"/>
                <a:ea typeface="+mn-ea"/>
                <a:cs typeface="+mn-cs"/>
              </a:rPr>
              <a:t> or b) for </a:t>
            </a:r>
            <a:r>
              <a:rPr kumimoji="0" lang="en-US" sz="2400" b="1" i="0" u="none" strike="noStrike" kern="1200" cap="none" spc="0" normalizeH="0" baseline="0" noProof="0" dirty="0">
                <a:ln>
                  <a:noFill/>
                </a:ln>
                <a:effectLst/>
                <a:uLnTx/>
                <a:uFillTx/>
                <a:latin typeface="Calibri"/>
                <a:ea typeface="+mn-ea"/>
                <a:cs typeface="+mn-cs"/>
              </a:rPr>
              <a:t>drug screening </a:t>
            </a:r>
            <a:r>
              <a:rPr kumimoji="0" lang="en-US" sz="2400" b="0" i="0" u="none" strike="noStrike" kern="1200" cap="none" spc="0" normalizeH="0" baseline="0" noProof="0" dirty="0">
                <a:ln>
                  <a:noFill/>
                </a:ln>
                <a:effectLst/>
                <a:uLnTx/>
                <a:uFillTx/>
                <a:latin typeface="Calibri"/>
                <a:ea typeface="+mn-ea"/>
                <a:cs typeface="+mn-cs"/>
              </a:rPr>
              <a:t>(i.e. therapeutic research) just drop me an e-mail: </a:t>
            </a:r>
            <a:r>
              <a:rPr kumimoji="0" lang="en-US" sz="2400" b="0" i="0" u="none" strike="noStrike" kern="1200" cap="none" spc="0" normalizeH="0" baseline="0" noProof="0" dirty="0">
                <a:ln>
                  <a:noFill/>
                </a:ln>
                <a:effectLst/>
                <a:uLnTx/>
                <a:uFillTx/>
                <a:latin typeface="Calibri"/>
                <a:ea typeface="+mn-ea"/>
                <a:cs typeface="+mn-cs"/>
                <a:hlinkClick r:id="rId3"/>
              </a:rPr>
              <a:t>peter.quick@promega.com</a:t>
            </a:r>
            <a:endParaRPr kumimoji="0" lang="en-US" sz="2400" b="0" i="0" u="none" strike="noStrike" kern="1200" cap="none" spc="0" normalizeH="0" baseline="0" noProof="0" dirty="0">
              <a:ln>
                <a:noFill/>
              </a:ln>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latin typeface="Calibr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effectLst/>
                <a:uLnTx/>
                <a:uFillTx/>
                <a:latin typeface="Calibri"/>
                <a:ea typeface="+mn-ea"/>
                <a:cs typeface="+mn-cs"/>
              </a:rPr>
              <a:t>Thanks for your attention!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latin typeface="Calibr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latin typeface="Calibr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latin typeface="Calibr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1910406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98184" y="6143675"/>
            <a:ext cx="1551138" cy="286181"/>
          </a:xfrm>
        </p:spPr>
        <p:txBody>
          <a:bodyPr/>
          <a:lstStyle/>
          <a:p>
            <a:r>
              <a:rPr lang="de-DE" sz="1800" b="0" i="0" u="none" strike="noStrike" baseline="0" dirty="0">
                <a:solidFill>
                  <a:srgbClr val="548335"/>
                </a:solidFill>
              </a:rPr>
              <a:t>22. April 2021 I 10:30 – 12:30</a:t>
            </a:r>
            <a:endParaRPr lang="de-DE" sz="1800" dirty="0"/>
          </a:p>
          <a:p>
            <a:endParaRPr lang="de-DE" sz="1800" dirty="0">
              <a:solidFill>
                <a:schemeClr val="tx1"/>
              </a:solidFill>
            </a:endParaRPr>
          </a:p>
        </p:txBody>
      </p:sp>
      <p:sp>
        <p:nvSpPr>
          <p:cNvPr id="7" name="Titel 5"/>
          <p:cNvSpPr>
            <a:spLocks noGrp="1"/>
          </p:cNvSpPr>
          <p:nvPr>
            <p:ph type="title"/>
          </p:nvPr>
        </p:nvSpPr>
        <p:spPr>
          <a:xfrm>
            <a:off x="2049322" y="125348"/>
            <a:ext cx="6392930" cy="479770"/>
          </a:xfrm>
        </p:spPr>
        <p:txBody>
          <a:bodyPr anchor="t">
            <a:normAutofit fontScale="90000"/>
          </a:bodyPr>
          <a:lstStyle/>
          <a:p>
            <a:pPr algn="ctr"/>
            <a:r>
              <a:rPr lang="en-US" sz="2400" b="0" i="0" u="none" strike="noStrike" baseline="0" dirty="0">
                <a:solidFill>
                  <a:srgbClr val="548335"/>
                </a:solidFill>
              </a:rPr>
              <a:t>Covid-19 – An Accelerator for Diagnostics!</a:t>
            </a:r>
            <a:br>
              <a:rPr lang="en-US" sz="2400" b="0" i="0" u="none" strike="noStrike" baseline="0" dirty="0">
                <a:solidFill>
                  <a:srgbClr val="548335"/>
                </a:solidFill>
              </a:rPr>
            </a:br>
            <a:endParaRPr lang="en-US" dirty="0"/>
          </a:p>
        </p:txBody>
      </p:sp>
      <p:sp>
        <p:nvSpPr>
          <p:cNvPr id="21" name="Content Placeholder 3">
            <a:extLst>
              <a:ext uri="{FF2B5EF4-FFF2-40B4-BE49-F238E27FC236}">
                <a16:creationId xmlns:a16="http://schemas.microsoft.com/office/drawing/2014/main" id="{FFEA750E-EA06-4C90-B08A-48B2D753180E}"/>
              </a:ext>
            </a:extLst>
          </p:cNvPr>
          <p:cNvSpPr txBox="1">
            <a:spLocks/>
          </p:cNvSpPr>
          <p:nvPr/>
        </p:nvSpPr>
        <p:spPr>
          <a:xfrm>
            <a:off x="3370521" y="5969329"/>
            <a:ext cx="5754062" cy="855463"/>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548335"/>
                </a:solidFill>
                <a:effectLst/>
                <a:uLnTx/>
                <a:uFillTx/>
                <a:latin typeface="Calibri"/>
                <a:ea typeface="+mn-ea"/>
                <a:cs typeface="+mn-cs"/>
              </a:rPr>
              <a:t>Dr. Peter Quick </a:t>
            </a:r>
            <a:r>
              <a:rPr kumimoji="0" lang="de-DE" sz="1800" b="0" i="0" u="none" strike="noStrike" kern="1200" cap="none" spc="0" normalizeH="0" baseline="0" noProof="0" dirty="0">
                <a:ln>
                  <a:noFill/>
                </a:ln>
                <a:solidFill>
                  <a:srgbClr val="548335"/>
                </a:solidFill>
                <a:effectLst/>
                <a:uLnTx/>
                <a:uFillTx/>
                <a:latin typeface="Calibri"/>
                <a:ea typeface="+mn-ea"/>
                <a:cs typeface="+mn-cs"/>
              </a:rPr>
              <a:t>I Forum MedTech Pharma e.V.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8335"/>
                </a:solidFill>
                <a:effectLst/>
                <a:uLnTx/>
                <a:uFillTx/>
                <a:latin typeface="Calibri"/>
                <a:ea typeface="+mn-ea"/>
                <a:cs typeface="+mn-cs"/>
              </a:rPr>
              <a:t>Session: Innovative Therapeutics and Trends in Diagnostics with Updates from IVDR –</a:t>
            </a:r>
          </a:p>
        </p:txBody>
      </p:sp>
      <p:graphicFrame>
        <p:nvGraphicFramePr>
          <p:cNvPr id="5" name="Tabelle 4">
            <a:extLst>
              <a:ext uri="{FF2B5EF4-FFF2-40B4-BE49-F238E27FC236}">
                <a16:creationId xmlns:a16="http://schemas.microsoft.com/office/drawing/2014/main" id="{B16BB4CA-9B06-407F-B3F3-9F8073230050}"/>
              </a:ext>
            </a:extLst>
          </p:cNvPr>
          <p:cNvGraphicFramePr>
            <a:graphicFrameLocks noGrp="1"/>
          </p:cNvGraphicFramePr>
          <p:nvPr>
            <p:extLst>
              <p:ext uri="{D42A27DB-BD31-4B8C-83A1-F6EECF244321}">
                <p14:modId xmlns:p14="http://schemas.microsoft.com/office/powerpoint/2010/main" val="445736089"/>
              </p:ext>
            </p:extLst>
          </p:nvPr>
        </p:nvGraphicFramePr>
        <p:xfrm>
          <a:off x="382773" y="882502"/>
          <a:ext cx="8452884" cy="5086826"/>
        </p:xfrm>
        <a:graphic>
          <a:graphicData uri="http://schemas.openxmlformats.org/drawingml/2006/table">
            <a:tbl>
              <a:tblPr firstRow="1" firstCol="1" bandRow="1"/>
              <a:tblGrid>
                <a:gridCol w="8452884">
                  <a:extLst>
                    <a:ext uri="{9D8B030D-6E8A-4147-A177-3AD203B41FA5}">
                      <a16:colId xmlns:a16="http://schemas.microsoft.com/office/drawing/2014/main" val="2117618482"/>
                    </a:ext>
                  </a:extLst>
                </a:gridCol>
              </a:tblGrid>
              <a:tr h="545311">
                <a:tc>
                  <a:txBody>
                    <a:bodyPr/>
                    <a:lstStyle/>
                    <a:p>
                      <a:pPr>
                        <a:lnSpc>
                          <a:spcPct val="107000"/>
                        </a:lnSpc>
                        <a:spcAft>
                          <a:spcPts val="80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Aptamers:</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short single-stranded DNA or RNA oligonucleotides (25–70 bases) or peptides that can bind a specific molecule via their 3D structure. If the aptamer is a peptide, it is called a peptide aptamer.</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856037935"/>
                  </a:ext>
                </a:extLst>
              </a:tr>
              <a:tr h="266504">
                <a:tc>
                  <a:txBody>
                    <a:bodyPr/>
                    <a:lstStyle/>
                    <a:p>
                      <a:pPr>
                        <a:lnSpc>
                          <a:spcPct val="107000"/>
                        </a:lnSpc>
                        <a:spcAft>
                          <a:spcPts val="80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ARDS:</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acute respiratory distress syndrome</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590894524"/>
                  </a:ext>
                </a:extLst>
              </a:tr>
              <a:tr h="266504">
                <a:tc>
                  <a:txBody>
                    <a:bodyPr/>
                    <a:lstStyle/>
                    <a:p>
                      <a:pPr>
                        <a:lnSpc>
                          <a:spcPct val="107000"/>
                        </a:lnSpc>
                        <a:spcAft>
                          <a:spcPts val="80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AuNIs:</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gold nano-islands </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4147093853"/>
                  </a:ext>
                </a:extLst>
              </a:tr>
              <a:tr h="266504">
                <a:tc>
                  <a:txBody>
                    <a:bodyPr/>
                    <a:lstStyle/>
                    <a:p>
                      <a:pPr>
                        <a:lnSpc>
                          <a:spcPct val="107000"/>
                        </a:lnSpc>
                        <a:spcAft>
                          <a:spcPts val="80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DC resistance:</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direct current resistance</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708841646"/>
                  </a:ext>
                </a:extLst>
              </a:tr>
              <a:tr h="266504">
                <a:tc>
                  <a:txBody>
                    <a:bodyPr/>
                    <a:lstStyle/>
                    <a:p>
                      <a:pPr>
                        <a:lnSpc>
                          <a:spcPct val="107000"/>
                        </a:lnSpc>
                        <a:spcAft>
                          <a:spcPts val="80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LFT: </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lateral flow test</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687645672"/>
                  </a:ext>
                </a:extLst>
              </a:tr>
              <a:tr h="265148">
                <a:tc>
                  <a:txBody>
                    <a:bodyPr/>
                    <a:lstStyle/>
                    <a:p>
                      <a:pPr>
                        <a:lnSpc>
                          <a:spcPct val="107000"/>
                        </a:lnSpc>
                        <a:spcAft>
                          <a:spcPts val="80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LIT™:</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Leukocyte Immuno Test </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355177740"/>
                  </a:ext>
                </a:extLst>
              </a:tr>
              <a:tr h="266504">
                <a:tc>
                  <a:txBody>
                    <a:bodyPr/>
                    <a:lstStyle/>
                    <a:p>
                      <a:pPr>
                        <a:lnSpc>
                          <a:spcPct val="107000"/>
                        </a:lnSpc>
                        <a:spcAft>
                          <a:spcPts val="80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LOD:</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limits of detection </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98667183"/>
                  </a:ext>
                </a:extLst>
              </a:tr>
              <a:tr h="266504">
                <a:tc>
                  <a:txBody>
                    <a:bodyPr/>
                    <a:lstStyle/>
                    <a:p>
                      <a:pPr>
                        <a:lnSpc>
                          <a:spcPct val="107000"/>
                        </a:lnSpc>
                        <a:spcAft>
                          <a:spcPts val="80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LAMP:</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Loop Mediated Isothermal Amplification assay</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353597541"/>
                  </a:ext>
                </a:extLst>
              </a:tr>
              <a:tr h="266504">
                <a:tc>
                  <a:txBody>
                    <a:bodyPr/>
                    <a:lstStyle/>
                    <a:p>
                      <a:pPr>
                        <a:lnSpc>
                          <a:spcPct val="107000"/>
                        </a:lnSpc>
                        <a:spcAft>
                          <a:spcPts val="80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LSPR:</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localized surface plasmon resonance </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366729137"/>
                  </a:ext>
                </a:extLst>
              </a:tr>
              <a:tr h="266504">
                <a:tc>
                  <a:txBody>
                    <a:bodyPr/>
                    <a:lstStyle/>
                    <a:p>
                      <a:pPr>
                        <a:lnSpc>
                          <a:spcPct val="107000"/>
                        </a:lnSpc>
                        <a:spcAft>
                          <a:spcPts val="80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MHC:</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Major histocompatibility complex</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926022662"/>
                  </a:ext>
                </a:extLst>
              </a:tr>
              <a:tr h="545311">
                <a:tc>
                  <a:txBody>
                    <a:bodyPr/>
                    <a:lstStyle/>
                    <a:p>
                      <a:pPr>
                        <a:lnSpc>
                          <a:spcPct val="107000"/>
                        </a:lnSpc>
                        <a:spcAft>
                          <a:spcPts val="80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Nested PCR: </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modification of polymerase chain reaction intended to reduce non-specific binding to the amplification of unexpected primer binding sites</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429413181"/>
                  </a:ext>
                </a:extLst>
              </a:tr>
              <a:tr h="266504">
                <a:tc>
                  <a:txBody>
                    <a:bodyPr/>
                    <a:lstStyle/>
                    <a:p>
                      <a:pPr>
                        <a:lnSpc>
                          <a:spcPct val="107000"/>
                        </a:lnSpc>
                        <a:spcAft>
                          <a:spcPts val="80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PBG:</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functional peptide binding groove </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670329876"/>
                  </a:ext>
                </a:extLst>
              </a:tr>
              <a:tr h="266504">
                <a:tc>
                  <a:txBody>
                    <a:bodyPr/>
                    <a:lstStyle/>
                    <a:p>
                      <a:pPr>
                        <a:lnSpc>
                          <a:spcPct val="107000"/>
                        </a:lnSpc>
                        <a:spcAft>
                          <a:spcPts val="80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PNPs:</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protein-based nanoparticles </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781455388"/>
                  </a:ext>
                </a:extLst>
              </a:tr>
              <a:tr h="266504">
                <a:tc>
                  <a:txBody>
                    <a:bodyPr/>
                    <a:lstStyle/>
                    <a:p>
                      <a:pPr>
                        <a:lnSpc>
                          <a:spcPct val="107000"/>
                        </a:lnSpc>
                        <a:spcAft>
                          <a:spcPts val="80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PCA®:</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Pulse Controlled Amplification </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915802792"/>
                  </a:ext>
                </a:extLst>
              </a:tr>
              <a:tr h="266504">
                <a:tc>
                  <a:txBody>
                    <a:bodyPr/>
                    <a:lstStyle/>
                    <a:p>
                      <a:pPr>
                        <a:lnSpc>
                          <a:spcPct val="107000"/>
                        </a:lnSpc>
                        <a:spcAft>
                          <a:spcPts val="80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SNPs:</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single nucleotide polymorphism</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591080573"/>
                  </a:ext>
                </a:extLst>
              </a:tr>
              <a:tr h="266504">
                <a:tc>
                  <a:txBody>
                    <a:bodyPr/>
                    <a:lstStyle/>
                    <a:p>
                      <a:pPr>
                        <a:lnSpc>
                          <a:spcPct val="107000"/>
                        </a:lnSpc>
                        <a:spcAft>
                          <a:spcPts val="80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TGA-TM:</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Thrombomodulin-modified thrombin generation test</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483358817"/>
                  </a:ext>
                </a:extLst>
              </a:tr>
              <a:tr h="266504">
                <a:tc>
                  <a:txBody>
                    <a:bodyPr/>
                    <a:lstStyle/>
                    <a:p>
                      <a:pPr>
                        <a:lnSpc>
                          <a:spcPct val="107000"/>
                        </a:lnSpc>
                        <a:spcAft>
                          <a:spcPts val="80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VLPs:</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Virus-Like Particles </a:t>
                      </a:r>
                      <a:endParaRPr lang="de-DE"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758559335"/>
                  </a:ext>
                </a:extLst>
              </a:tr>
            </a:tbl>
          </a:graphicData>
        </a:graphic>
      </p:graphicFrame>
      <p:sp>
        <p:nvSpPr>
          <p:cNvPr id="8" name="Content Placeholder 3">
            <a:extLst>
              <a:ext uri="{FF2B5EF4-FFF2-40B4-BE49-F238E27FC236}">
                <a16:creationId xmlns:a16="http://schemas.microsoft.com/office/drawing/2014/main" id="{171C0367-B72D-44B9-9DF2-16B5AD86EEA1}"/>
              </a:ext>
            </a:extLst>
          </p:cNvPr>
          <p:cNvSpPr txBox="1">
            <a:spLocks/>
          </p:cNvSpPr>
          <p:nvPr/>
        </p:nvSpPr>
        <p:spPr>
          <a:xfrm>
            <a:off x="2672317" y="496969"/>
            <a:ext cx="2665228" cy="364131"/>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dirty="0">
                <a:ln>
                  <a:noFill/>
                </a:ln>
                <a:solidFill>
                  <a:srgbClr val="548335"/>
                </a:solidFill>
                <a:effectLst/>
                <a:uLnTx/>
                <a:uFillTx/>
                <a:latin typeface="Calibri"/>
                <a:ea typeface="+mn-ea"/>
                <a:cs typeface="+mn-cs"/>
              </a:rPr>
              <a:t>Abbreviations, Acronyms</a:t>
            </a:r>
            <a:endParaRPr kumimoji="0" lang="en-US" sz="1800" b="0" i="0" u="none" strike="noStrike" kern="1200" cap="none" spc="0" normalizeH="0" baseline="0" dirty="0">
              <a:ln>
                <a:noFill/>
              </a:ln>
              <a:solidFill>
                <a:srgbClr val="548335"/>
              </a:solidFill>
              <a:effectLst/>
              <a:uLnTx/>
              <a:uFillTx/>
              <a:latin typeface="Calibri"/>
              <a:ea typeface="+mn-ea"/>
              <a:cs typeface="+mn-cs"/>
            </a:endParaRPr>
          </a:p>
        </p:txBody>
      </p:sp>
    </p:spTree>
    <p:extLst>
      <p:ext uri="{BB962C8B-B14F-4D97-AF65-F5344CB8AC3E}">
        <p14:creationId xmlns:p14="http://schemas.microsoft.com/office/powerpoint/2010/main" val="1639378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98184" y="6143675"/>
            <a:ext cx="1551138" cy="286181"/>
          </a:xfrm>
        </p:spPr>
        <p:txBody>
          <a:bodyPr/>
          <a:lstStyle/>
          <a:p>
            <a:r>
              <a:rPr lang="de-DE" sz="1800" b="0" i="0" u="none" strike="noStrike" baseline="0" dirty="0">
                <a:solidFill>
                  <a:srgbClr val="548335"/>
                </a:solidFill>
              </a:rPr>
              <a:t>22. April 2021 I 10:30 – 12:30</a:t>
            </a:r>
            <a:endParaRPr lang="de-DE" sz="1800" dirty="0"/>
          </a:p>
          <a:p>
            <a:endParaRPr lang="de-DE" sz="1800" dirty="0">
              <a:solidFill>
                <a:schemeClr val="tx1"/>
              </a:solidFill>
            </a:endParaRPr>
          </a:p>
        </p:txBody>
      </p:sp>
      <p:sp>
        <p:nvSpPr>
          <p:cNvPr id="7" name="Titel 5"/>
          <p:cNvSpPr>
            <a:spLocks noGrp="1"/>
          </p:cNvSpPr>
          <p:nvPr>
            <p:ph type="title"/>
          </p:nvPr>
        </p:nvSpPr>
        <p:spPr>
          <a:xfrm>
            <a:off x="2049322" y="125348"/>
            <a:ext cx="6392930" cy="479770"/>
          </a:xfrm>
        </p:spPr>
        <p:txBody>
          <a:bodyPr anchor="t">
            <a:normAutofit fontScale="90000"/>
          </a:bodyPr>
          <a:lstStyle/>
          <a:p>
            <a:pPr algn="ctr"/>
            <a:r>
              <a:rPr lang="en-US" sz="2400" b="0" i="0" u="none" strike="noStrike" baseline="0" dirty="0">
                <a:solidFill>
                  <a:srgbClr val="548335"/>
                </a:solidFill>
              </a:rPr>
              <a:t>Covid-19 – An Accelerator for Diagnostics?</a:t>
            </a:r>
            <a:br>
              <a:rPr lang="en-US" sz="2400" b="0" i="0" u="none" strike="noStrike" baseline="0" dirty="0">
                <a:solidFill>
                  <a:srgbClr val="548335"/>
                </a:solidFill>
              </a:rPr>
            </a:br>
            <a:endParaRPr lang="en-US" dirty="0"/>
          </a:p>
        </p:txBody>
      </p:sp>
      <p:sp>
        <p:nvSpPr>
          <p:cNvPr id="21" name="Content Placeholder 3">
            <a:extLst>
              <a:ext uri="{FF2B5EF4-FFF2-40B4-BE49-F238E27FC236}">
                <a16:creationId xmlns:a16="http://schemas.microsoft.com/office/drawing/2014/main" id="{FFEA750E-EA06-4C90-B08A-48B2D753180E}"/>
              </a:ext>
            </a:extLst>
          </p:cNvPr>
          <p:cNvSpPr txBox="1">
            <a:spLocks/>
          </p:cNvSpPr>
          <p:nvPr/>
        </p:nvSpPr>
        <p:spPr>
          <a:xfrm>
            <a:off x="3370521" y="5969329"/>
            <a:ext cx="5754062" cy="855463"/>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548335"/>
                </a:solidFill>
                <a:effectLst/>
                <a:uLnTx/>
                <a:uFillTx/>
                <a:latin typeface="Calibri"/>
                <a:ea typeface="+mn-ea"/>
                <a:cs typeface="+mn-cs"/>
              </a:rPr>
              <a:t>Dr. Peter Quick </a:t>
            </a:r>
            <a:r>
              <a:rPr kumimoji="0" lang="de-DE" sz="1800" b="0" i="0" u="none" strike="noStrike" kern="1200" cap="none" spc="0" normalizeH="0" baseline="0" noProof="0" dirty="0">
                <a:ln>
                  <a:noFill/>
                </a:ln>
                <a:solidFill>
                  <a:srgbClr val="548335"/>
                </a:solidFill>
                <a:effectLst/>
                <a:uLnTx/>
                <a:uFillTx/>
                <a:latin typeface="Calibri"/>
                <a:ea typeface="+mn-ea"/>
                <a:cs typeface="+mn-cs"/>
              </a:rPr>
              <a:t>I Forum MedTech Pharma e.V.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8335"/>
                </a:solidFill>
                <a:effectLst/>
                <a:uLnTx/>
                <a:uFillTx/>
                <a:latin typeface="Calibri"/>
                <a:ea typeface="+mn-ea"/>
                <a:cs typeface="+mn-cs"/>
              </a:rPr>
              <a:t>Session: Innovative Therapeutics and Trends in Diagnostics with Updates from IVDR –</a:t>
            </a:r>
          </a:p>
        </p:txBody>
      </p:sp>
      <p:sp>
        <p:nvSpPr>
          <p:cNvPr id="9" name="Textfeld 8">
            <a:extLst>
              <a:ext uri="{FF2B5EF4-FFF2-40B4-BE49-F238E27FC236}">
                <a16:creationId xmlns:a16="http://schemas.microsoft.com/office/drawing/2014/main" id="{5D667223-DFA2-44A9-988A-D345513E2E56}"/>
              </a:ext>
            </a:extLst>
          </p:cNvPr>
          <p:cNvSpPr txBox="1"/>
          <p:nvPr/>
        </p:nvSpPr>
        <p:spPr>
          <a:xfrm>
            <a:off x="217967" y="952416"/>
            <a:ext cx="8708066" cy="5016758"/>
          </a:xfrm>
          <a:prstGeom prst="rect">
            <a:avLst/>
          </a:prstGeom>
          <a:noFill/>
        </p:spPr>
        <p:txBody>
          <a:bodyPr wrap="square">
            <a:spAutoFit/>
          </a:bodyPr>
          <a:lstStyle/>
          <a:p>
            <a:r>
              <a:rPr lang="en-US" sz="2000" dirty="0"/>
              <a:t>According to the OECD, the SARS-CoV-2 pandemic has mobilized scientific research and cooperation in an unprecedented manner. In the first few months of the pandemic alone, </a:t>
            </a:r>
            <a:r>
              <a:rPr lang="en-US" sz="2000" b="1" dirty="0"/>
              <a:t>national research funding institutions around the world urgently provided around 4.1 billion euros for R&amp;D on COVID-19</a:t>
            </a:r>
            <a:r>
              <a:rPr lang="en-US" sz="2000" dirty="0"/>
              <a:t>. </a:t>
            </a:r>
          </a:p>
          <a:p>
            <a:endParaRPr lang="en-US" sz="2000" dirty="0"/>
          </a:p>
          <a:p>
            <a:r>
              <a:rPr lang="en-US" sz="2000" dirty="0"/>
              <a:t>About 700 million euros of this came from Europe. </a:t>
            </a:r>
          </a:p>
          <a:p>
            <a:r>
              <a:rPr lang="en-US" sz="2000" b="1" dirty="0"/>
              <a:t>423 million euros</a:t>
            </a:r>
            <a:r>
              <a:rPr lang="en-US" sz="2000" dirty="0"/>
              <a:t> of this for 846 projects can be tracked in detail for the eight European countries (AT, CH, DE, Fr, HU, PL, SK, UK), including the contact details of the funding recipients:</a:t>
            </a:r>
          </a:p>
          <a:p>
            <a:endParaRPr lang="en-US" sz="2000" dirty="0"/>
          </a:p>
          <a:p>
            <a:r>
              <a:rPr lang="en-US" sz="2000" dirty="0"/>
              <a:t>Source: FundFinder 42</a:t>
            </a:r>
          </a:p>
          <a:p>
            <a:r>
              <a:rPr lang="en-US" sz="2000" dirty="0"/>
              <a:t>Dr. Thomas Hoffmann</a:t>
            </a:r>
          </a:p>
          <a:p>
            <a:r>
              <a:rPr lang="en-US" sz="2000" dirty="0"/>
              <a:t>thoffmann@42-heidelberg.de</a:t>
            </a:r>
          </a:p>
          <a:p>
            <a:r>
              <a:rPr lang="en-US" sz="2000" dirty="0"/>
              <a:t>+49 6221 484243</a:t>
            </a:r>
          </a:p>
          <a:p>
            <a:r>
              <a:rPr lang="en-US" sz="2000" dirty="0"/>
              <a:t>0172 - 622 44 67</a:t>
            </a:r>
          </a:p>
          <a:p>
            <a:endParaRPr lang="en-US" sz="2000" dirty="0"/>
          </a:p>
        </p:txBody>
      </p:sp>
    </p:spTree>
    <p:extLst>
      <p:ext uri="{BB962C8B-B14F-4D97-AF65-F5344CB8AC3E}">
        <p14:creationId xmlns:p14="http://schemas.microsoft.com/office/powerpoint/2010/main" val="614636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2415" y="129010"/>
            <a:ext cx="6896409" cy="506234"/>
          </a:xfrm>
        </p:spPr>
        <p:txBody>
          <a:bodyPr/>
          <a:lstStyle/>
          <a:p>
            <a:r>
              <a:rPr lang="de-DE" dirty="0"/>
              <a:t>Ausschuss Marktforschung der FA LSR</a:t>
            </a:r>
          </a:p>
        </p:txBody>
      </p:sp>
      <p:sp>
        <p:nvSpPr>
          <p:cNvPr id="6" name="Foliennummernplatzhalter 5"/>
          <p:cNvSpPr>
            <a:spLocks noGrp="1"/>
          </p:cNvSpPr>
          <p:nvPr>
            <p:ph type="sldNum" sz="quarter" idx="12"/>
          </p:nvPr>
        </p:nvSpPr>
        <p:spPr/>
        <p:txBody>
          <a:bodyPr/>
          <a:lstStyle/>
          <a:p>
            <a:fld id="{3F72AF43-96AC-504D-8C9E-65A6424B10E6}" type="slidenum">
              <a:rPr lang="de-DE" smtClean="0"/>
              <a:t>4</a:t>
            </a:fld>
            <a:endParaRPr lang="de-DE" dirty="0"/>
          </a:p>
        </p:txBody>
      </p:sp>
      <p:graphicFrame>
        <p:nvGraphicFramePr>
          <p:cNvPr id="5" name="Objekt 4">
            <a:extLst>
              <a:ext uri="{FF2B5EF4-FFF2-40B4-BE49-F238E27FC236}">
                <a16:creationId xmlns:a16="http://schemas.microsoft.com/office/drawing/2014/main" id="{68E104E7-7340-43D7-89D1-3C5AF7DF31E1}"/>
              </a:ext>
            </a:extLst>
          </p:cNvPr>
          <p:cNvGraphicFramePr>
            <a:graphicFrameLocks noChangeAspect="1"/>
          </p:cNvGraphicFramePr>
          <p:nvPr>
            <p:extLst>
              <p:ext uri="{D42A27DB-BD31-4B8C-83A1-F6EECF244321}">
                <p14:modId xmlns:p14="http://schemas.microsoft.com/office/powerpoint/2010/main" val="2073630336"/>
              </p:ext>
            </p:extLst>
          </p:nvPr>
        </p:nvGraphicFramePr>
        <p:xfrm>
          <a:off x="-30692" y="22684"/>
          <a:ext cx="9174692" cy="6881018"/>
        </p:xfrm>
        <a:graphic>
          <a:graphicData uri="http://schemas.openxmlformats.org/presentationml/2006/ole">
            <mc:AlternateContent xmlns:mc="http://schemas.openxmlformats.org/markup-compatibility/2006">
              <mc:Choice xmlns:v="urn:schemas-microsoft-com:vml" Requires="v">
                <p:oleObj spid="_x0000_s1029" name="Acrobat Document" r:id="rId3" imgW="4063736" imgH="3047648" progId="AcroExch.Document.DC">
                  <p:embed/>
                </p:oleObj>
              </mc:Choice>
              <mc:Fallback>
                <p:oleObj name="Acrobat Document" r:id="rId3" imgW="4063736" imgH="3047648" progId="AcroExch.Document.DC">
                  <p:embed/>
                  <p:pic>
                    <p:nvPicPr>
                      <p:cNvPr id="5" name="Objekt 4">
                        <a:extLst>
                          <a:ext uri="{FF2B5EF4-FFF2-40B4-BE49-F238E27FC236}">
                            <a16:creationId xmlns:a16="http://schemas.microsoft.com/office/drawing/2014/main" id="{68E104E7-7340-43D7-89D1-3C5AF7DF31E1}"/>
                          </a:ext>
                        </a:extLst>
                      </p:cNvPr>
                      <p:cNvPicPr/>
                      <p:nvPr/>
                    </p:nvPicPr>
                    <p:blipFill>
                      <a:blip r:embed="rId4"/>
                      <a:stretch>
                        <a:fillRect/>
                      </a:stretch>
                    </p:blipFill>
                    <p:spPr>
                      <a:xfrm>
                        <a:off x="-30692" y="22684"/>
                        <a:ext cx="9174692" cy="6881018"/>
                      </a:xfrm>
                      <a:prstGeom prst="rect">
                        <a:avLst/>
                      </a:prstGeom>
                    </p:spPr>
                  </p:pic>
                </p:oleObj>
              </mc:Fallback>
            </mc:AlternateContent>
          </a:graphicData>
        </a:graphic>
      </p:graphicFrame>
      <p:sp>
        <p:nvSpPr>
          <p:cNvPr id="3" name="Ellipse 2">
            <a:extLst>
              <a:ext uri="{FF2B5EF4-FFF2-40B4-BE49-F238E27FC236}">
                <a16:creationId xmlns:a16="http://schemas.microsoft.com/office/drawing/2014/main" id="{DD8EFAEB-3ADE-4233-99F4-2F16B9163B54}"/>
              </a:ext>
            </a:extLst>
          </p:cNvPr>
          <p:cNvSpPr/>
          <p:nvPr/>
        </p:nvSpPr>
        <p:spPr>
          <a:xfrm>
            <a:off x="6782380" y="1392865"/>
            <a:ext cx="1616148" cy="1181967"/>
          </a:xfrm>
          <a:prstGeom prst="ellipse">
            <a:avLst/>
          </a:prstGeom>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tx1"/>
                </a:solidFill>
              </a:rPr>
              <a:t>49%: Academic Research</a:t>
            </a:r>
          </a:p>
        </p:txBody>
      </p:sp>
      <p:sp>
        <p:nvSpPr>
          <p:cNvPr id="8" name="Ellipse 7">
            <a:extLst>
              <a:ext uri="{FF2B5EF4-FFF2-40B4-BE49-F238E27FC236}">
                <a16:creationId xmlns:a16="http://schemas.microsoft.com/office/drawing/2014/main" id="{FDC2AE01-3EA0-4A9D-8B52-43631417B0CC}"/>
              </a:ext>
            </a:extLst>
          </p:cNvPr>
          <p:cNvSpPr/>
          <p:nvPr/>
        </p:nvSpPr>
        <p:spPr>
          <a:xfrm>
            <a:off x="7049386" y="3721395"/>
            <a:ext cx="1052623" cy="1743740"/>
          </a:xfrm>
          <a:prstGeom prst="ellipse">
            <a:avLst/>
          </a:prstGeom>
          <a:solidFill>
            <a:schemeClr val="bg1">
              <a:alpha val="0"/>
            </a:schemeClr>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tx1"/>
              </a:solidFill>
            </a:endParaRPr>
          </a:p>
        </p:txBody>
      </p:sp>
    </p:spTree>
    <p:extLst>
      <p:ext uri="{BB962C8B-B14F-4D97-AF65-F5344CB8AC3E}">
        <p14:creationId xmlns:p14="http://schemas.microsoft.com/office/powerpoint/2010/main" val="381606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98184" y="6143675"/>
            <a:ext cx="1551138" cy="286181"/>
          </a:xfrm>
        </p:spPr>
        <p:txBody>
          <a:bodyPr/>
          <a:lstStyle/>
          <a:p>
            <a:r>
              <a:rPr lang="de-DE" sz="1800" b="0" i="0" u="none" strike="noStrike" baseline="0" dirty="0">
                <a:solidFill>
                  <a:srgbClr val="548335"/>
                </a:solidFill>
              </a:rPr>
              <a:t>22. April 2021 I 10:30 – 12:30</a:t>
            </a:r>
            <a:endParaRPr lang="de-DE" sz="1800" dirty="0"/>
          </a:p>
          <a:p>
            <a:endParaRPr lang="de-DE" sz="1800" dirty="0">
              <a:solidFill>
                <a:schemeClr val="tx1"/>
              </a:solidFill>
            </a:endParaRPr>
          </a:p>
        </p:txBody>
      </p:sp>
      <p:sp>
        <p:nvSpPr>
          <p:cNvPr id="7" name="Titel 5"/>
          <p:cNvSpPr>
            <a:spLocks noGrp="1"/>
          </p:cNvSpPr>
          <p:nvPr>
            <p:ph type="title"/>
          </p:nvPr>
        </p:nvSpPr>
        <p:spPr>
          <a:xfrm>
            <a:off x="2049322" y="125348"/>
            <a:ext cx="6392930" cy="479770"/>
          </a:xfrm>
        </p:spPr>
        <p:txBody>
          <a:bodyPr anchor="t">
            <a:normAutofit fontScale="90000"/>
          </a:bodyPr>
          <a:lstStyle/>
          <a:p>
            <a:pPr algn="ctr"/>
            <a:r>
              <a:rPr lang="en-US" sz="2400" b="0" i="0" u="none" strike="noStrike" baseline="0" dirty="0">
                <a:solidFill>
                  <a:srgbClr val="548335"/>
                </a:solidFill>
              </a:rPr>
              <a:t>Covid-19 – An Accelerator for Diagnostics?</a:t>
            </a:r>
            <a:br>
              <a:rPr lang="en-US" sz="2400" b="0" i="0" u="none" strike="noStrike" baseline="0" dirty="0">
                <a:solidFill>
                  <a:srgbClr val="548335"/>
                </a:solidFill>
              </a:rPr>
            </a:br>
            <a:endParaRPr lang="en-US" dirty="0"/>
          </a:p>
        </p:txBody>
      </p:sp>
      <p:sp>
        <p:nvSpPr>
          <p:cNvPr id="21" name="Content Placeholder 3">
            <a:extLst>
              <a:ext uri="{FF2B5EF4-FFF2-40B4-BE49-F238E27FC236}">
                <a16:creationId xmlns:a16="http://schemas.microsoft.com/office/drawing/2014/main" id="{FFEA750E-EA06-4C90-B08A-48B2D753180E}"/>
              </a:ext>
            </a:extLst>
          </p:cNvPr>
          <p:cNvSpPr txBox="1">
            <a:spLocks/>
          </p:cNvSpPr>
          <p:nvPr/>
        </p:nvSpPr>
        <p:spPr>
          <a:xfrm>
            <a:off x="3370521" y="5969329"/>
            <a:ext cx="5754062" cy="855463"/>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548335"/>
                </a:solidFill>
                <a:effectLst/>
                <a:uLnTx/>
                <a:uFillTx/>
                <a:latin typeface="Calibri"/>
                <a:ea typeface="+mn-ea"/>
                <a:cs typeface="+mn-cs"/>
              </a:rPr>
              <a:t>Dr. Peter Quick </a:t>
            </a:r>
            <a:r>
              <a:rPr kumimoji="0" lang="de-DE" sz="1800" b="0" i="0" u="none" strike="noStrike" kern="1200" cap="none" spc="0" normalizeH="0" baseline="0" noProof="0" dirty="0">
                <a:ln>
                  <a:noFill/>
                </a:ln>
                <a:solidFill>
                  <a:srgbClr val="548335"/>
                </a:solidFill>
                <a:effectLst/>
                <a:uLnTx/>
                <a:uFillTx/>
                <a:latin typeface="Calibri"/>
                <a:ea typeface="+mn-ea"/>
                <a:cs typeface="+mn-cs"/>
              </a:rPr>
              <a:t>I Forum MedTech Pharma e.V.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8335"/>
                </a:solidFill>
                <a:effectLst/>
                <a:uLnTx/>
                <a:uFillTx/>
                <a:latin typeface="Calibri"/>
                <a:ea typeface="+mn-ea"/>
                <a:cs typeface="+mn-cs"/>
              </a:rPr>
              <a:t>Session: Innovative Therapeutics and Trends in Diagnostics with Updates from IVDR –</a:t>
            </a:r>
          </a:p>
        </p:txBody>
      </p:sp>
      <p:graphicFrame>
        <p:nvGraphicFramePr>
          <p:cNvPr id="3" name="Tabelle 2">
            <a:extLst>
              <a:ext uri="{FF2B5EF4-FFF2-40B4-BE49-F238E27FC236}">
                <a16:creationId xmlns:a16="http://schemas.microsoft.com/office/drawing/2014/main" id="{6784E4B6-49E1-4B8C-827F-416AD38AC9B8}"/>
              </a:ext>
            </a:extLst>
          </p:cNvPr>
          <p:cNvGraphicFramePr>
            <a:graphicFrameLocks noGrp="1"/>
          </p:cNvGraphicFramePr>
          <p:nvPr>
            <p:extLst>
              <p:ext uri="{D42A27DB-BD31-4B8C-83A1-F6EECF244321}">
                <p14:modId xmlns:p14="http://schemas.microsoft.com/office/powerpoint/2010/main" val="2028505517"/>
              </p:ext>
            </p:extLst>
          </p:nvPr>
        </p:nvGraphicFramePr>
        <p:xfrm>
          <a:off x="587449" y="1429360"/>
          <a:ext cx="7969102" cy="3336290"/>
        </p:xfrm>
        <a:graphic>
          <a:graphicData uri="http://schemas.openxmlformats.org/drawingml/2006/table">
            <a:tbl>
              <a:tblPr/>
              <a:tblGrid>
                <a:gridCol w="5658688">
                  <a:extLst>
                    <a:ext uri="{9D8B030D-6E8A-4147-A177-3AD203B41FA5}">
                      <a16:colId xmlns:a16="http://schemas.microsoft.com/office/drawing/2014/main" val="2586413558"/>
                    </a:ext>
                  </a:extLst>
                </a:gridCol>
                <a:gridCol w="2310414">
                  <a:extLst>
                    <a:ext uri="{9D8B030D-6E8A-4147-A177-3AD203B41FA5}">
                      <a16:colId xmlns:a16="http://schemas.microsoft.com/office/drawing/2014/main" val="2217461533"/>
                    </a:ext>
                  </a:extLst>
                </a:gridCol>
              </a:tblGrid>
              <a:tr h="482600">
                <a:tc>
                  <a:txBody>
                    <a:bodyPr/>
                    <a:lstStyle/>
                    <a:p>
                      <a:pPr algn="ctr" fontAlgn="ctr"/>
                      <a:r>
                        <a:rPr lang="en-US" sz="2400" b="0" i="0" u="none" strike="noStrike" dirty="0">
                          <a:solidFill>
                            <a:srgbClr val="000000"/>
                          </a:solidFill>
                          <a:effectLst/>
                          <a:latin typeface="+mn-lt"/>
                        </a:rPr>
                        <a:t>Revenue (€) LSR products</a:t>
                      </a:r>
                      <a:br>
                        <a:rPr lang="en-US" sz="2400" b="0" i="0" u="none" strike="noStrike" dirty="0">
                          <a:solidFill>
                            <a:srgbClr val="000000"/>
                          </a:solidFill>
                          <a:effectLst/>
                          <a:latin typeface="+mn-lt"/>
                        </a:rPr>
                      </a:br>
                      <a:r>
                        <a:rPr lang="en-US" sz="2400" b="0" i="0" u="none" strike="noStrike" dirty="0">
                          <a:solidFill>
                            <a:srgbClr val="000000"/>
                          </a:solidFill>
                          <a:effectLst/>
                          <a:latin typeface="+mn-lt"/>
                        </a:rPr>
                        <a:t>to research institutions</a:t>
                      </a:r>
                      <a:br>
                        <a:rPr lang="en-US" sz="2400" b="0" i="0" u="none" strike="noStrike" dirty="0">
                          <a:solidFill>
                            <a:srgbClr val="0000FF"/>
                          </a:solidFill>
                          <a:effectLst/>
                          <a:latin typeface="+mn-lt"/>
                        </a:rPr>
                      </a:br>
                      <a:r>
                        <a:rPr lang="en-US" sz="2400" b="0" i="0" u="none" strike="noStrike" dirty="0">
                          <a:solidFill>
                            <a:srgbClr val="000000"/>
                          </a:solidFill>
                          <a:effectLst/>
                          <a:latin typeface="+mn-lt"/>
                        </a:rPr>
                        <a:t>in Germany</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8D7"/>
                    </a:solidFill>
                  </a:tcPr>
                </a:tc>
                <a:tc>
                  <a:txBody>
                    <a:bodyPr/>
                    <a:lstStyle/>
                    <a:p>
                      <a:pPr algn="ctr" fontAlgn="ctr"/>
                      <a:r>
                        <a:rPr lang="de-DE" sz="2400" b="0" i="0" u="none" strike="noStrike" dirty="0">
                          <a:solidFill>
                            <a:srgbClr val="000000"/>
                          </a:solidFill>
                          <a:effectLst/>
                          <a:latin typeface="+mn-lt"/>
                        </a:rPr>
                        <a:t>CJ 2019 Share in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8D7"/>
                    </a:solidFill>
                  </a:tcPr>
                </a:tc>
                <a:extLst>
                  <a:ext uri="{0D108BD9-81ED-4DB2-BD59-A6C34878D82A}">
                    <a16:rowId xmlns:a16="http://schemas.microsoft.com/office/drawing/2014/main" val="3013534881"/>
                  </a:ext>
                </a:extLst>
              </a:tr>
              <a:tr h="184150">
                <a:tc>
                  <a:txBody>
                    <a:bodyPr/>
                    <a:lstStyle/>
                    <a:p>
                      <a:pPr algn="l" fontAlgn="ctr"/>
                      <a:r>
                        <a:rPr lang="de-DE" sz="2400" b="1" i="0" u="none" strike="noStrike" dirty="0">
                          <a:solidFill>
                            <a:srgbClr val="000000"/>
                          </a:solidFill>
                          <a:effectLst/>
                          <a:latin typeface="+mn-lt"/>
                        </a:rPr>
                        <a:t>academic research</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2400" b="1" i="0" u="none" strike="noStrike" dirty="0">
                          <a:solidFill>
                            <a:srgbClr val="000000"/>
                          </a:solidFill>
                          <a:effectLst/>
                          <a:latin typeface="+mn-lt"/>
                        </a:rPr>
                        <a:t>49,3%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5066251"/>
                  </a:ext>
                </a:extLst>
              </a:tr>
              <a:tr h="184150">
                <a:tc>
                  <a:txBody>
                    <a:bodyPr/>
                    <a:lstStyle/>
                    <a:p>
                      <a:pPr algn="l" fontAlgn="ctr"/>
                      <a:r>
                        <a:rPr lang="de-DE" sz="2400" b="0" i="0" u="none" strike="noStrike" dirty="0">
                          <a:solidFill>
                            <a:srgbClr val="000000"/>
                          </a:solidFill>
                          <a:effectLst/>
                          <a:latin typeface="+mn-lt"/>
                        </a:rPr>
                        <a:t>pharmaceutical companies</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2400" b="0" i="0" u="none" strike="noStrike" dirty="0">
                          <a:solidFill>
                            <a:srgbClr val="000000"/>
                          </a:solidFill>
                          <a:effectLst/>
                          <a:latin typeface="+mn-lt"/>
                        </a:rPr>
                        <a:t>13,0%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1883842"/>
                  </a:ext>
                </a:extLst>
              </a:tr>
              <a:tr h="317500">
                <a:tc>
                  <a:txBody>
                    <a:bodyPr/>
                    <a:lstStyle/>
                    <a:p>
                      <a:pPr algn="l" fontAlgn="ctr"/>
                      <a:r>
                        <a:rPr lang="de-DE" sz="2400" b="0" i="0" u="none" strike="noStrike" dirty="0">
                          <a:solidFill>
                            <a:srgbClr val="000000"/>
                          </a:solidFill>
                          <a:effectLst/>
                          <a:latin typeface="+mn-lt"/>
                        </a:rPr>
                        <a:t>analytical service companies/diagnostics</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2400" b="0" i="0" u="none" strike="noStrike" dirty="0">
                          <a:solidFill>
                            <a:srgbClr val="000000"/>
                          </a:solidFill>
                          <a:effectLst/>
                          <a:latin typeface="+mn-lt"/>
                        </a:rPr>
                        <a:t>12,9%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2766664"/>
                  </a:ext>
                </a:extLst>
              </a:tr>
              <a:tr h="184150">
                <a:tc>
                  <a:txBody>
                    <a:bodyPr/>
                    <a:lstStyle/>
                    <a:p>
                      <a:pPr algn="l" fontAlgn="ctr"/>
                      <a:r>
                        <a:rPr lang="de-DE" sz="2400" b="0" i="0" u="none" strike="noStrike" dirty="0">
                          <a:solidFill>
                            <a:srgbClr val="000000"/>
                          </a:solidFill>
                          <a:effectLst/>
                          <a:latin typeface="+mn-lt"/>
                        </a:rPr>
                        <a:t>biotechnology</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2400" b="0" i="0" u="none" strike="noStrike" dirty="0">
                          <a:solidFill>
                            <a:srgbClr val="000000"/>
                          </a:solidFill>
                          <a:effectLst/>
                          <a:latin typeface="+mn-lt"/>
                        </a:rPr>
                        <a:t>9,2%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3174212"/>
                  </a:ext>
                </a:extLst>
              </a:tr>
              <a:tr h="317500">
                <a:tc>
                  <a:txBody>
                    <a:bodyPr/>
                    <a:lstStyle/>
                    <a:p>
                      <a:pPr algn="l" fontAlgn="ctr"/>
                      <a:r>
                        <a:rPr lang="de-DE" sz="2400" b="0" i="0" u="none" strike="noStrike" dirty="0">
                          <a:solidFill>
                            <a:srgbClr val="000000"/>
                          </a:solidFill>
                          <a:effectLst/>
                          <a:latin typeface="+mn-lt"/>
                        </a:rPr>
                        <a:t>public authorities/non-profit organizations</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2400" b="0" i="0" u="none" strike="noStrike" dirty="0">
                          <a:solidFill>
                            <a:srgbClr val="000000"/>
                          </a:solidFill>
                          <a:effectLst/>
                          <a:latin typeface="+mn-lt"/>
                        </a:rPr>
                        <a:t>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421355"/>
                  </a:ext>
                </a:extLst>
              </a:tr>
              <a:tr h="184150">
                <a:tc>
                  <a:txBody>
                    <a:bodyPr/>
                    <a:lstStyle/>
                    <a:p>
                      <a:pPr algn="l" fontAlgn="ctr"/>
                      <a:r>
                        <a:rPr lang="de-DE" sz="2400" b="0" i="0" u="none" strike="noStrike" dirty="0">
                          <a:solidFill>
                            <a:srgbClr val="000000"/>
                          </a:solidFill>
                          <a:effectLst/>
                          <a:latin typeface="+mn-lt"/>
                        </a:rPr>
                        <a:t>industry</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2400" b="0" i="0" u="none" strike="noStrike" dirty="0">
                          <a:solidFill>
                            <a:srgbClr val="000000"/>
                          </a:solidFill>
                          <a:effectLst/>
                          <a:latin typeface="+mn-lt"/>
                        </a:rPr>
                        <a:t>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275657"/>
                  </a:ext>
                </a:extLst>
              </a:tr>
            </a:tbl>
          </a:graphicData>
        </a:graphic>
      </p:graphicFrame>
    </p:spTree>
    <p:extLst>
      <p:ext uri="{BB962C8B-B14F-4D97-AF65-F5344CB8AC3E}">
        <p14:creationId xmlns:p14="http://schemas.microsoft.com/office/powerpoint/2010/main" val="1255511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98184" y="6143675"/>
            <a:ext cx="1551138" cy="286181"/>
          </a:xfrm>
        </p:spPr>
        <p:txBody>
          <a:bodyPr/>
          <a:lstStyle/>
          <a:p>
            <a:r>
              <a:rPr lang="de-DE" sz="1800" b="0" i="0" u="none" strike="noStrike" baseline="0" dirty="0">
                <a:solidFill>
                  <a:srgbClr val="548335"/>
                </a:solidFill>
              </a:rPr>
              <a:t>22. April 2021 I 10:30 – 12:30</a:t>
            </a:r>
            <a:endParaRPr lang="de-DE" sz="1800" dirty="0"/>
          </a:p>
          <a:p>
            <a:endParaRPr lang="de-DE" sz="1800" dirty="0">
              <a:solidFill>
                <a:schemeClr val="tx1"/>
              </a:solidFill>
            </a:endParaRPr>
          </a:p>
        </p:txBody>
      </p:sp>
      <p:sp>
        <p:nvSpPr>
          <p:cNvPr id="7" name="Titel 5"/>
          <p:cNvSpPr>
            <a:spLocks noGrp="1"/>
          </p:cNvSpPr>
          <p:nvPr>
            <p:ph type="title"/>
          </p:nvPr>
        </p:nvSpPr>
        <p:spPr>
          <a:xfrm>
            <a:off x="2049322" y="125348"/>
            <a:ext cx="6392930" cy="479770"/>
          </a:xfrm>
        </p:spPr>
        <p:txBody>
          <a:bodyPr anchor="t">
            <a:normAutofit fontScale="90000"/>
          </a:bodyPr>
          <a:lstStyle/>
          <a:p>
            <a:pPr algn="ctr"/>
            <a:r>
              <a:rPr lang="en-US" sz="2400" b="0" i="0" u="none" strike="noStrike" baseline="0" dirty="0">
                <a:solidFill>
                  <a:srgbClr val="548335"/>
                </a:solidFill>
              </a:rPr>
              <a:t>Covid-19 – An Accelerator for Diagnostics?</a:t>
            </a:r>
            <a:br>
              <a:rPr lang="en-US" sz="2400" b="0" i="0" u="none" strike="noStrike" baseline="0" dirty="0">
                <a:solidFill>
                  <a:srgbClr val="548335"/>
                </a:solidFill>
              </a:rPr>
            </a:br>
            <a:endParaRPr lang="en-US" dirty="0"/>
          </a:p>
        </p:txBody>
      </p:sp>
      <p:sp>
        <p:nvSpPr>
          <p:cNvPr id="21" name="Content Placeholder 3">
            <a:extLst>
              <a:ext uri="{FF2B5EF4-FFF2-40B4-BE49-F238E27FC236}">
                <a16:creationId xmlns:a16="http://schemas.microsoft.com/office/drawing/2014/main" id="{FFEA750E-EA06-4C90-B08A-48B2D753180E}"/>
              </a:ext>
            </a:extLst>
          </p:cNvPr>
          <p:cNvSpPr txBox="1">
            <a:spLocks/>
          </p:cNvSpPr>
          <p:nvPr/>
        </p:nvSpPr>
        <p:spPr>
          <a:xfrm>
            <a:off x="3370521" y="5969329"/>
            <a:ext cx="5754062" cy="855463"/>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548335"/>
                </a:solidFill>
                <a:effectLst/>
                <a:uLnTx/>
                <a:uFillTx/>
                <a:latin typeface="Calibri"/>
                <a:ea typeface="+mn-ea"/>
                <a:cs typeface="+mn-cs"/>
              </a:rPr>
              <a:t>Dr. Peter Quick </a:t>
            </a:r>
            <a:r>
              <a:rPr kumimoji="0" lang="de-DE" sz="1800" b="0" i="0" u="none" strike="noStrike" kern="1200" cap="none" spc="0" normalizeH="0" baseline="0" noProof="0" dirty="0">
                <a:ln>
                  <a:noFill/>
                </a:ln>
                <a:solidFill>
                  <a:srgbClr val="548335"/>
                </a:solidFill>
                <a:effectLst/>
                <a:uLnTx/>
                <a:uFillTx/>
                <a:latin typeface="Calibri"/>
                <a:ea typeface="+mn-ea"/>
                <a:cs typeface="+mn-cs"/>
              </a:rPr>
              <a:t>I Forum MedTech Pharma e.V.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8335"/>
                </a:solidFill>
                <a:effectLst/>
                <a:uLnTx/>
                <a:uFillTx/>
                <a:latin typeface="Calibri"/>
                <a:ea typeface="+mn-ea"/>
                <a:cs typeface="+mn-cs"/>
              </a:rPr>
              <a:t>Session: Innovative Therapeutics and Trends in Diagnostics with Updates from IVDR –</a:t>
            </a:r>
          </a:p>
        </p:txBody>
      </p:sp>
      <p:pic>
        <p:nvPicPr>
          <p:cNvPr id="8" name="Grafik 7">
            <a:extLst>
              <a:ext uri="{FF2B5EF4-FFF2-40B4-BE49-F238E27FC236}">
                <a16:creationId xmlns:a16="http://schemas.microsoft.com/office/drawing/2014/main" id="{B60DAE83-8BD8-4963-8FC6-20A2180A6D46}"/>
              </a:ext>
            </a:extLst>
          </p:cNvPr>
          <p:cNvPicPr>
            <a:picLocks noChangeAspect="1"/>
          </p:cNvPicPr>
          <p:nvPr/>
        </p:nvPicPr>
        <p:blipFill>
          <a:blip r:embed="rId3"/>
          <a:stretch>
            <a:fillRect/>
          </a:stretch>
        </p:blipFill>
        <p:spPr>
          <a:xfrm>
            <a:off x="834993" y="879552"/>
            <a:ext cx="2290980" cy="5098895"/>
          </a:xfrm>
          <a:prstGeom prst="rect">
            <a:avLst/>
          </a:prstGeom>
        </p:spPr>
      </p:pic>
      <p:sp>
        <p:nvSpPr>
          <p:cNvPr id="9" name="Textfeld 8">
            <a:extLst>
              <a:ext uri="{FF2B5EF4-FFF2-40B4-BE49-F238E27FC236}">
                <a16:creationId xmlns:a16="http://schemas.microsoft.com/office/drawing/2014/main" id="{9F34405E-6FAC-4329-92FC-75A641E92B1B}"/>
              </a:ext>
            </a:extLst>
          </p:cNvPr>
          <p:cNvSpPr txBox="1"/>
          <p:nvPr/>
        </p:nvSpPr>
        <p:spPr>
          <a:xfrm>
            <a:off x="3476847" y="879552"/>
            <a:ext cx="5220586" cy="4832092"/>
          </a:xfrm>
          <a:prstGeom prst="rect">
            <a:avLst/>
          </a:prstGeom>
          <a:noFill/>
        </p:spPr>
        <p:txBody>
          <a:bodyPr wrap="square">
            <a:spAutoFit/>
          </a:bodyPr>
          <a:lstStyle/>
          <a:p>
            <a:r>
              <a:rPr lang="en-US" sz="2800" dirty="0">
                <a:latin typeface="Calibri" panose="020F0502020204030204" pitchFamily="34" charset="0"/>
                <a:cs typeface="Calibri" panose="020F0502020204030204" pitchFamily="34" charset="0"/>
              </a:rPr>
              <a:t>When Nobel price inventions like CRISPR CAS-9 happen, this is the creative field where innovation takes place. Academic scientists inspire the LSR industry, and LSR companies develop tangible tools for scientists (in all LS segments) to use such invention in their experiments. Further development of these tools lead to applied science solutions.</a:t>
            </a:r>
          </a:p>
        </p:txBody>
      </p:sp>
    </p:spTree>
    <p:extLst>
      <p:ext uri="{BB962C8B-B14F-4D97-AF65-F5344CB8AC3E}">
        <p14:creationId xmlns:p14="http://schemas.microsoft.com/office/powerpoint/2010/main" val="2906861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98184" y="6143675"/>
            <a:ext cx="1551138" cy="286181"/>
          </a:xfrm>
        </p:spPr>
        <p:txBody>
          <a:bodyPr/>
          <a:lstStyle/>
          <a:p>
            <a:r>
              <a:rPr lang="de-DE" sz="1800" b="0" i="0" u="none" strike="noStrike" baseline="0" dirty="0">
                <a:solidFill>
                  <a:srgbClr val="548335"/>
                </a:solidFill>
              </a:rPr>
              <a:t>22. April 2021 I 10:30 – 12:30</a:t>
            </a:r>
            <a:endParaRPr lang="de-DE" sz="1800" dirty="0"/>
          </a:p>
          <a:p>
            <a:endParaRPr lang="de-DE" sz="1800" dirty="0">
              <a:solidFill>
                <a:schemeClr val="tx1"/>
              </a:solidFill>
            </a:endParaRPr>
          </a:p>
        </p:txBody>
      </p:sp>
      <p:sp>
        <p:nvSpPr>
          <p:cNvPr id="7" name="Titel 5"/>
          <p:cNvSpPr>
            <a:spLocks noGrp="1"/>
          </p:cNvSpPr>
          <p:nvPr>
            <p:ph type="title"/>
          </p:nvPr>
        </p:nvSpPr>
        <p:spPr>
          <a:xfrm>
            <a:off x="2049322" y="125348"/>
            <a:ext cx="6392930" cy="479770"/>
          </a:xfrm>
        </p:spPr>
        <p:txBody>
          <a:bodyPr anchor="t">
            <a:normAutofit fontScale="90000"/>
          </a:bodyPr>
          <a:lstStyle/>
          <a:p>
            <a:pPr algn="ctr"/>
            <a:r>
              <a:rPr lang="en-US" sz="2400" b="0" i="0" u="none" strike="noStrike" baseline="0" dirty="0">
                <a:solidFill>
                  <a:srgbClr val="548335"/>
                </a:solidFill>
              </a:rPr>
              <a:t>Covid-19 – An Accelerator for Diagnostics?</a:t>
            </a:r>
            <a:br>
              <a:rPr lang="en-US" sz="2400" b="0" i="0" u="none" strike="noStrike" baseline="0" dirty="0">
                <a:solidFill>
                  <a:srgbClr val="548335"/>
                </a:solidFill>
              </a:rPr>
            </a:br>
            <a:endParaRPr lang="en-US" dirty="0"/>
          </a:p>
        </p:txBody>
      </p:sp>
      <p:sp>
        <p:nvSpPr>
          <p:cNvPr id="21" name="Content Placeholder 3">
            <a:extLst>
              <a:ext uri="{FF2B5EF4-FFF2-40B4-BE49-F238E27FC236}">
                <a16:creationId xmlns:a16="http://schemas.microsoft.com/office/drawing/2014/main" id="{FFEA750E-EA06-4C90-B08A-48B2D753180E}"/>
              </a:ext>
            </a:extLst>
          </p:cNvPr>
          <p:cNvSpPr txBox="1">
            <a:spLocks/>
          </p:cNvSpPr>
          <p:nvPr/>
        </p:nvSpPr>
        <p:spPr>
          <a:xfrm>
            <a:off x="3370521" y="5969329"/>
            <a:ext cx="5754062" cy="855463"/>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548335"/>
                </a:solidFill>
                <a:effectLst/>
                <a:uLnTx/>
                <a:uFillTx/>
                <a:latin typeface="Calibri"/>
                <a:ea typeface="+mn-ea"/>
                <a:cs typeface="+mn-cs"/>
              </a:rPr>
              <a:t>Dr. Peter Quick </a:t>
            </a:r>
            <a:r>
              <a:rPr kumimoji="0" lang="de-DE" sz="1800" b="0" i="0" u="none" strike="noStrike" kern="1200" cap="none" spc="0" normalizeH="0" baseline="0" noProof="0" dirty="0">
                <a:ln>
                  <a:noFill/>
                </a:ln>
                <a:solidFill>
                  <a:srgbClr val="548335"/>
                </a:solidFill>
                <a:effectLst/>
                <a:uLnTx/>
                <a:uFillTx/>
                <a:latin typeface="Calibri"/>
                <a:ea typeface="+mn-ea"/>
                <a:cs typeface="+mn-cs"/>
              </a:rPr>
              <a:t>I Forum MedTech Pharma e.V.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8335"/>
                </a:solidFill>
                <a:effectLst/>
                <a:uLnTx/>
                <a:uFillTx/>
                <a:latin typeface="Calibri"/>
                <a:ea typeface="+mn-ea"/>
                <a:cs typeface="+mn-cs"/>
              </a:rPr>
              <a:t>Session: Innovative Therapeutics and Trends in Diagnostics with Updates from IVDR –</a:t>
            </a:r>
          </a:p>
        </p:txBody>
      </p:sp>
      <p:pic>
        <p:nvPicPr>
          <p:cNvPr id="9" name="Grafik 8">
            <a:extLst>
              <a:ext uri="{FF2B5EF4-FFF2-40B4-BE49-F238E27FC236}">
                <a16:creationId xmlns:a16="http://schemas.microsoft.com/office/drawing/2014/main" id="{F58BE8A6-9BCE-47F4-BEB5-BD5EE130536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37246" y="1010991"/>
            <a:ext cx="5550194" cy="2636653"/>
          </a:xfrm>
          <a:prstGeom prst="rect">
            <a:avLst/>
          </a:prstGeom>
          <a:noFill/>
          <a:ln>
            <a:noFill/>
          </a:ln>
        </p:spPr>
      </p:pic>
      <p:sp>
        <p:nvSpPr>
          <p:cNvPr id="10" name="Textfeld 9">
            <a:extLst>
              <a:ext uri="{FF2B5EF4-FFF2-40B4-BE49-F238E27FC236}">
                <a16:creationId xmlns:a16="http://schemas.microsoft.com/office/drawing/2014/main" id="{E828FD1F-C211-4938-8A9C-355EBE3C6844}"/>
              </a:ext>
            </a:extLst>
          </p:cNvPr>
          <p:cNvSpPr txBox="1"/>
          <p:nvPr/>
        </p:nvSpPr>
        <p:spPr>
          <a:xfrm>
            <a:off x="1694969" y="4053517"/>
            <a:ext cx="4875952" cy="1569660"/>
          </a:xfrm>
          <a:prstGeom prst="rect">
            <a:avLst/>
          </a:prstGeom>
          <a:noFill/>
        </p:spPr>
        <p:txBody>
          <a:bodyPr wrap="square">
            <a:spAutoFit/>
          </a:bodyPr>
          <a:lstStyle/>
          <a:p>
            <a:r>
              <a:rPr lang="en-US" sz="2400" b="1" dirty="0">
                <a:effectLst/>
                <a:latin typeface="Calibri" panose="020F0502020204030204" pitchFamily="34" charset="0"/>
                <a:ea typeface="SimSun" panose="02010600030101010101" pitchFamily="2" charset="-122"/>
              </a:rPr>
              <a:t>Applied Research, examples: </a:t>
            </a:r>
          </a:p>
          <a:p>
            <a:r>
              <a:rPr lang="en-US" sz="2400" dirty="0">
                <a:effectLst/>
                <a:latin typeface="Calibri" panose="020F0502020204030204" pitchFamily="34" charset="0"/>
                <a:ea typeface="SimSun" panose="02010600030101010101" pitchFamily="2" charset="-122"/>
              </a:rPr>
              <a:t>DNA fingerprinting in forensics, </a:t>
            </a:r>
          </a:p>
          <a:p>
            <a:r>
              <a:rPr lang="en-US" sz="2400" dirty="0">
                <a:effectLst/>
                <a:latin typeface="Calibri" panose="020F0502020204030204" pitchFamily="34" charset="0"/>
                <a:ea typeface="SimSun" panose="02010600030101010101" pitchFamily="2" charset="-122"/>
              </a:rPr>
              <a:t>Laboratory diagnostics, </a:t>
            </a:r>
          </a:p>
          <a:p>
            <a:r>
              <a:rPr lang="en-US" sz="2400" dirty="0">
                <a:effectLst/>
                <a:latin typeface="Calibri" panose="020F0502020204030204" pitchFamily="34" charset="0"/>
                <a:ea typeface="SimSun" panose="02010600030101010101" pitchFamily="2" charset="-122"/>
              </a:rPr>
              <a:t>Wastewater Biomonitoring</a:t>
            </a:r>
          </a:p>
        </p:txBody>
      </p:sp>
    </p:spTree>
    <p:extLst>
      <p:ext uri="{BB962C8B-B14F-4D97-AF65-F5344CB8AC3E}">
        <p14:creationId xmlns:p14="http://schemas.microsoft.com/office/powerpoint/2010/main" val="2302215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98184" y="6143675"/>
            <a:ext cx="1551138" cy="286181"/>
          </a:xfrm>
        </p:spPr>
        <p:txBody>
          <a:bodyPr/>
          <a:lstStyle/>
          <a:p>
            <a:r>
              <a:rPr lang="de-DE" sz="1800" b="0" i="0" u="none" strike="noStrike" baseline="0" dirty="0">
                <a:solidFill>
                  <a:srgbClr val="548335"/>
                </a:solidFill>
              </a:rPr>
              <a:t>22. April 2021 I 10:30 – 12:30</a:t>
            </a:r>
            <a:endParaRPr lang="de-DE" sz="1800" dirty="0"/>
          </a:p>
          <a:p>
            <a:endParaRPr lang="de-DE" sz="1800" dirty="0">
              <a:solidFill>
                <a:schemeClr val="tx1"/>
              </a:solidFill>
            </a:endParaRPr>
          </a:p>
        </p:txBody>
      </p:sp>
      <p:sp>
        <p:nvSpPr>
          <p:cNvPr id="7" name="Titel 5"/>
          <p:cNvSpPr>
            <a:spLocks noGrp="1"/>
          </p:cNvSpPr>
          <p:nvPr>
            <p:ph type="title"/>
          </p:nvPr>
        </p:nvSpPr>
        <p:spPr>
          <a:xfrm>
            <a:off x="2049322" y="125348"/>
            <a:ext cx="6392930" cy="479770"/>
          </a:xfrm>
        </p:spPr>
        <p:txBody>
          <a:bodyPr anchor="t">
            <a:normAutofit fontScale="90000"/>
          </a:bodyPr>
          <a:lstStyle/>
          <a:p>
            <a:pPr algn="ctr"/>
            <a:r>
              <a:rPr lang="en-US" sz="2400" b="0" i="0" u="none" strike="noStrike" baseline="0" dirty="0">
                <a:solidFill>
                  <a:srgbClr val="548335"/>
                </a:solidFill>
              </a:rPr>
              <a:t>Covid-19 – An Accelerator for Diagnostics?</a:t>
            </a:r>
            <a:br>
              <a:rPr lang="en-US" sz="2400" b="0" i="0" u="none" strike="noStrike" baseline="0" dirty="0">
                <a:solidFill>
                  <a:srgbClr val="548335"/>
                </a:solidFill>
              </a:rPr>
            </a:br>
            <a:endParaRPr lang="en-US" dirty="0"/>
          </a:p>
        </p:txBody>
      </p:sp>
      <p:sp>
        <p:nvSpPr>
          <p:cNvPr id="21" name="Content Placeholder 3">
            <a:extLst>
              <a:ext uri="{FF2B5EF4-FFF2-40B4-BE49-F238E27FC236}">
                <a16:creationId xmlns:a16="http://schemas.microsoft.com/office/drawing/2014/main" id="{FFEA750E-EA06-4C90-B08A-48B2D753180E}"/>
              </a:ext>
            </a:extLst>
          </p:cNvPr>
          <p:cNvSpPr txBox="1">
            <a:spLocks/>
          </p:cNvSpPr>
          <p:nvPr/>
        </p:nvSpPr>
        <p:spPr>
          <a:xfrm>
            <a:off x="3370521" y="5969329"/>
            <a:ext cx="5754062" cy="855463"/>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548335"/>
                </a:solidFill>
                <a:effectLst/>
                <a:uLnTx/>
                <a:uFillTx/>
                <a:latin typeface="Calibri"/>
                <a:ea typeface="+mn-ea"/>
                <a:cs typeface="+mn-cs"/>
              </a:rPr>
              <a:t>Dr. Peter Quick </a:t>
            </a:r>
            <a:r>
              <a:rPr kumimoji="0" lang="de-DE" sz="1800" b="0" i="0" u="none" strike="noStrike" kern="1200" cap="none" spc="0" normalizeH="0" baseline="0" noProof="0" dirty="0">
                <a:ln>
                  <a:noFill/>
                </a:ln>
                <a:solidFill>
                  <a:srgbClr val="548335"/>
                </a:solidFill>
                <a:effectLst/>
                <a:uLnTx/>
                <a:uFillTx/>
                <a:latin typeface="Calibri"/>
                <a:ea typeface="+mn-ea"/>
                <a:cs typeface="+mn-cs"/>
              </a:rPr>
              <a:t>I Forum MedTech Pharma e.V.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8335"/>
                </a:solidFill>
                <a:effectLst/>
                <a:uLnTx/>
                <a:uFillTx/>
                <a:latin typeface="Calibri"/>
                <a:ea typeface="+mn-ea"/>
                <a:cs typeface="+mn-cs"/>
              </a:rPr>
              <a:t>Session: Innovative Therapeutics and Trends in Diagnostics with Updates from IVDR –</a:t>
            </a:r>
          </a:p>
        </p:txBody>
      </p:sp>
      <p:sp>
        <p:nvSpPr>
          <p:cNvPr id="11" name="Textfeld 10">
            <a:extLst>
              <a:ext uri="{FF2B5EF4-FFF2-40B4-BE49-F238E27FC236}">
                <a16:creationId xmlns:a16="http://schemas.microsoft.com/office/drawing/2014/main" id="{7B500DDF-1F22-469C-A17D-EBA216C12ABC}"/>
              </a:ext>
            </a:extLst>
          </p:cNvPr>
          <p:cNvSpPr txBox="1"/>
          <p:nvPr/>
        </p:nvSpPr>
        <p:spPr>
          <a:xfrm>
            <a:off x="4295554" y="5141699"/>
            <a:ext cx="4848446" cy="646331"/>
          </a:xfrm>
          <a:prstGeom prst="rect">
            <a:avLst/>
          </a:prstGeom>
          <a:noFill/>
        </p:spPr>
        <p:txBody>
          <a:bodyPr wrap="square">
            <a:spAutoFit/>
          </a:bodyPr>
          <a:lstStyle/>
          <a:p>
            <a:r>
              <a:rPr lang="en-US" sz="1800" b="0" i="0" u="none" strike="noStrike" baseline="0" dirty="0">
                <a:latin typeface="Arial" panose="020B0604020202020204" pitchFamily="34" charset="0"/>
              </a:rPr>
              <a:t>Source:                                                         ABA analysis of published company reports</a:t>
            </a:r>
            <a:endParaRPr lang="de-DE" dirty="0"/>
          </a:p>
        </p:txBody>
      </p:sp>
      <p:graphicFrame>
        <p:nvGraphicFramePr>
          <p:cNvPr id="5" name="Tabelle 4">
            <a:extLst>
              <a:ext uri="{FF2B5EF4-FFF2-40B4-BE49-F238E27FC236}">
                <a16:creationId xmlns:a16="http://schemas.microsoft.com/office/drawing/2014/main" id="{4F7037E9-3685-4376-8FE4-D9C15041D2C4}"/>
              </a:ext>
            </a:extLst>
          </p:cNvPr>
          <p:cNvGraphicFramePr>
            <a:graphicFrameLocks noGrp="1"/>
          </p:cNvGraphicFramePr>
          <p:nvPr>
            <p:extLst>
              <p:ext uri="{D42A27DB-BD31-4B8C-83A1-F6EECF244321}">
                <p14:modId xmlns:p14="http://schemas.microsoft.com/office/powerpoint/2010/main" val="3805936592"/>
              </p:ext>
            </p:extLst>
          </p:nvPr>
        </p:nvGraphicFramePr>
        <p:xfrm>
          <a:off x="596149" y="902597"/>
          <a:ext cx="7123088" cy="4885433"/>
        </p:xfrm>
        <a:graphic>
          <a:graphicData uri="http://schemas.openxmlformats.org/drawingml/2006/table">
            <a:tbl>
              <a:tblPr/>
              <a:tblGrid>
                <a:gridCol w="7123088">
                  <a:extLst>
                    <a:ext uri="{9D8B030D-6E8A-4147-A177-3AD203B41FA5}">
                      <a16:colId xmlns:a16="http://schemas.microsoft.com/office/drawing/2014/main" val="87291007"/>
                    </a:ext>
                  </a:extLst>
                </a:gridCol>
              </a:tblGrid>
              <a:tr h="361599">
                <a:tc>
                  <a:txBody>
                    <a:bodyPr/>
                    <a:lstStyle/>
                    <a:p>
                      <a:pPr algn="l" fontAlgn="b"/>
                      <a:r>
                        <a:rPr lang="en-US" sz="2000" b="1" i="0" u="none" strike="noStrike" dirty="0">
                          <a:solidFill>
                            <a:srgbClr val="000000"/>
                          </a:solidFill>
                          <a:effectLst/>
                          <a:latin typeface="Calibri" panose="020F0502020204030204" pitchFamily="34" charset="0"/>
                        </a:rPr>
                        <a:t>LSR </a:t>
                      </a:r>
                      <a:r>
                        <a:rPr lang="en-US" sz="2000" b="1" i="1" u="none" strike="noStrike" dirty="0">
                          <a:solidFill>
                            <a:srgbClr val="000000"/>
                          </a:solidFill>
                          <a:effectLst/>
                          <a:latin typeface="Calibri" panose="020F0502020204030204" pitchFamily="34" charset="0"/>
                        </a:rPr>
                        <a:t>BioResearch</a:t>
                      </a:r>
                      <a:r>
                        <a:rPr lang="en-US" sz="2000" b="1" i="0" u="none" strike="noStrike" dirty="0">
                          <a:solidFill>
                            <a:srgbClr val="000000"/>
                          </a:solidFill>
                          <a:effectLst/>
                          <a:latin typeface="Calibri" panose="020F0502020204030204" pitchFamily="34" charset="0"/>
                        </a:rPr>
                        <a:t> Companies, ranked by BioResearch Bus Value</a:t>
                      </a:r>
                    </a:p>
                  </a:txBody>
                  <a:tcPr marL="6350" marR="6350" marT="6350" marB="0" anchor="b">
                    <a:lnL>
                      <a:noFill/>
                    </a:lnL>
                    <a:lnR>
                      <a:noFill/>
                    </a:lnR>
                    <a:lnT>
                      <a:noFill/>
                    </a:lnT>
                    <a:lnB>
                      <a:noFill/>
                    </a:lnB>
                  </a:tcPr>
                </a:tc>
                <a:extLst>
                  <a:ext uri="{0D108BD9-81ED-4DB2-BD59-A6C34878D82A}">
                    <a16:rowId xmlns:a16="http://schemas.microsoft.com/office/drawing/2014/main" val="899822315"/>
                  </a:ext>
                </a:extLst>
              </a:tr>
              <a:tr h="323131">
                <a:tc>
                  <a:txBody>
                    <a:bodyPr/>
                    <a:lstStyle/>
                    <a:p>
                      <a:pPr algn="l" fontAlgn="b"/>
                      <a:r>
                        <a:rPr lang="de-DE" sz="2000" b="0" i="0" u="none" strike="noStrike" dirty="0">
                          <a:solidFill>
                            <a:srgbClr val="000000"/>
                          </a:solidFill>
                          <a:effectLst/>
                          <a:latin typeface="Calibri" panose="020F0502020204030204" pitchFamily="34" charset="0"/>
                        </a:rPr>
                        <a:t>ThermoFisher</a:t>
                      </a:r>
                    </a:p>
                  </a:txBody>
                  <a:tcPr marL="6350" marR="6350" marT="6350" marB="0" anchor="b">
                    <a:lnL>
                      <a:noFill/>
                    </a:lnL>
                    <a:lnR>
                      <a:noFill/>
                    </a:lnR>
                    <a:lnT>
                      <a:noFill/>
                    </a:lnT>
                    <a:lnB>
                      <a:noFill/>
                    </a:lnB>
                  </a:tcPr>
                </a:tc>
                <a:extLst>
                  <a:ext uri="{0D108BD9-81ED-4DB2-BD59-A6C34878D82A}">
                    <a16:rowId xmlns:a16="http://schemas.microsoft.com/office/drawing/2014/main" val="1231196312"/>
                  </a:ext>
                </a:extLst>
              </a:tr>
              <a:tr h="323131">
                <a:tc>
                  <a:txBody>
                    <a:bodyPr/>
                    <a:lstStyle/>
                    <a:p>
                      <a:pPr algn="l" fontAlgn="b"/>
                      <a:r>
                        <a:rPr lang="en-US" sz="2000" b="0" i="0" u="none" strike="noStrike" dirty="0">
                          <a:solidFill>
                            <a:srgbClr val="000000"/>
                          </a:solidFill>
                          <a:effectLst/>
                          <a:latin typeface="Calibri" panose="020F0502020204030204" pitchFamily="34" charset="0"/>
                        </a:rPr>
                        <a:t>Danaher Corp. incl. GE Healthcare</a:t>
                      </a:r>
                    </a:p>
                  </a:txBody>
                  <a:tcPr marL="6350" marR="6350" marT="6350" marB="0" anchor="b">
                    <a:lnL>
                      <a:noFill/>
                    </a:lnL>
                    <a:lnR>
                      <a:noFill/>
                    </a:lnR>
                    <a:lnT>
                      <a:noFill/>
                    </a:lnT>
                    <a:lnB>
                      <a:noFill/>
                    </a:lnB>
                  </a:tcPr>
                </a:tc>
                <a:extLst>
                  <a:ext uri="{0D108BD9-81ED-4DB2-BD59-A6C34878D82A}">
                    <a16:rowId xmlns:a16="http://schemas.microsoft.com/office/drawing/2014/main" val="379281354"/>
                  </a:ext>
                </a:extLst>
              </a:tr>
              <a:tr h="323131">
                <a:tc>
                  <a:txBody>
                    <a:bodyPr/>
                    <a:lstStyle/>
                    <a:p>
                      <a:pPr algn="l" fontAlgn="b"/>
                      <a:r>
                        <a:rPr lang="de-DE" sz="2000" b="0" i="0" u="none" strike="noStrike" dirty="0">
                          <a:solidFill>
                            <a:srgbClr val="000000"/>
                          </a:solidFill>
                          <a:effectLst/>
                          <a:latin typeface="Calibri" panose="020F0502020204030204" pitchFamily="34" charset="0"/>
                        </a:rPr>
                        <a:t>Merck Life Sciences</a:t>
                      </a:r>
                    </a:p>
                  </a:txBody>
                  <a:tcPr marL="6350" marR="6350" marT="6350" marB="0" anchor="b">
                    <a:lnL>
                      <a:noFill/>
                    </a:lnL>
                    <a:lnR>
                      <a:noFill/>
                    </a:lnR>
                    <a:lnT>
                      <a:noFill/>
                    </a:lnT>
                    <a:lnB>
                      <a:noFill/>
                    </a:lnB>
                  </a:tcPr>
                </a:tc>
                <a:extLst>
                  <a:ext uri="{0D108BD9-81ED-4DB2-BD59-A6C34878D82A}">
                    <a16:rowId xmlns:a16="http://schemas.microsoft.com/office/drawing/2014/main" val="1361565813"/>
                  </a:ext>
                </a:extLst>
              </a:tr>
              <a:tr h="323131">
                <a:tc>
                  <a:txBody>
                    <a:bodyPr/>
                    <a:lstStyle/>
                    <a:p>
                      <a:pPr algn="l" fontAlgn="b"/>
                      <a:r>
                        <a:rPr lang="de-DE" sz="2000" b="0" i="0" u="none" strike="noStrike" dirty="0">
                          <a:solidFill>
                            <a:srgbClr val="000000"/>
                          </a:solidFill>
                          <a:effectLst/>
                          <a:latin typeface="Calibri" panose="020F0502020204030204" pitchFamily="34" charset="0"/>
                        </a:rPr>
                        <a:t>Illumina</a:t>
                      </a:r>
                    </a:p>
                  </a:txBody>
                  <a:tcPr marL="6350" marR="6350" marT="6350" marB="0" anchor="b">
                    <a:lnL>
                      <a:noFill/>
                    </a:lnL>
                    <a:lnR>
                      <a:noFill/>
                    </a:lnR>
                    <a:lnT>
                      <a:noFill/>
                    </a:lnT>
                    <a:lnB>
                      <a:noFill/>
                    </a:lnB>
                  </a:tcPr>
                </a:tc>
                <a:extLst>
                  <a:ext uri="{0D108BD9-81ED-4DB2-BD59-A6C34878D82A}">
                    <a16:rowId xmlns:a16="http://schemas.microsoft.com/office/drawing/2014/main" val="2172346868"/>
                  </a:ext>
                </a:extLst>
              </a:tr>
              <a:tr h="323131">
                <a:tc>
                  <a:txBody>
                    <a:bodyPr/>
                    <a:lstStyle/>
                    <a:p>
                      <a:pPr algn="l" fontAlgn="b"/>
                      <a:r>
                        <a:rPr lang="de-DE" sz="2000" b="0" i="0" u="none" strike="noStrike" dirty="0">
                          <a:solidFill>
                            <a:srgbClr val="000000"/>
                          </a:solidFill>
                          <a:effectLst/>
                          <a:latin typeface="Calibri" panose="020F0502020204030204" pitchFamily="34" charset="0"/>
                        </a:rPr>
                        <a:t>Agilent</a:t>
                      </a:r>
                    </a:p>
                  </a:txBody>
                  <a:tcPr marL="6350" marR="6350" marT="6350" marB="0" anchor="b">
                    <a:lnL>
                      <a:noFill/>
                    </a:lnL>
                    <a:lnR>
                      <a:noFill/>
                    </a:lnR>
                    <a:lnT>
                      <a:noFill/>
                    </a:lnT>
                    <a:lnB>
                      <a:noFill/>
                    </a:lnB>
                  </a:tcPr>
                </a:tc>
                <a:extLst>
                  <a:ext uri="{0D108BD9-81ED-4DB2-BD59-A6C34878D82A}">
                    <a16:rowId xmlns:a16="http://schemas.microsoft.com/office/drawing/2014/main" val="3244503985"/>
                  </a:ext>
                </a:extLst>
              </a:tr>
              <a:tr h="323131">
                <a:tc>
                  <a:txBody>
                    <a:bodyPr/>
                    <a:lstStyle/>
                    <a:p>
                      <a:pPr algn="l" fontAlgn="b"/>
                      <a:r>
                        <a:rPr lang="de-DE" sz="2000" b="0" i="0" u="none" strike="noStrike" dirty="0">
                          <a:solidFill>
                            <a:srgbClr val="000000"/>
                          </a:solidFill>
                          <a:effectLst/>
                          <a:latin typeface="Calibri" panose="020F0502020204030204" pitchFamily="34" charset="0"/>
                        </a:rPr>
                        <a:t>Bio Rad Laboratories</a:t>
                      </a:r>
                    </a:p>
                  </a:txBody>
                  <a:tcPr marL="6350" marR="6350" marT="6350" marB="0" anchor="b">
                    <a:lnL>
                      <a:noFill/>
                    </a:lnL>
                    <a:lnR>
                      <a:noFill/>
                    </a:lnR>
                    <a:lnT>
                      <a:noFill/>
                    </a:lnT>
                    <a:lnB>
                      <a:noFill/>
                    </a:lnB>
                  </a:tcPr>
                </a:tc>
                <a:extLst>
                  <a:ext uri="{0D108BD9-81ED-4DB2-BD59-A6C34878D82A}">
                    <a16:rowId xmlns:a16="http://schemas.microsoft.com/office/drawing/2014/main" val="3976152435"/>
                  </a:ext>
                </a:extLst>
              </a:tr>
              <a:tr h="323131">
                <a:tc>
                  <a:txBody>
                    <a:bodyPr/>
                    <a:lstStyle/>
                    <a:p>
                      <a:pPr algn="l" fontAlgn="b"/>
                      <a:r>
                        <a:rPr lang="de-DE" sz="2000" b="0" i="0" u="none" strike="noStrike" dirty="0">
                          <a:solidFill>
                            <a:srgbClr val="000000"/>
                          </a:solidFill>
                          <a:effectLst/>
                          <a:latin typeface="Calibri" panose="020F0502020204030204" pitchFamily="34" charset="0"/>
                        </a:rPr>
                        <a:t>Becton Dickinson</a:t>
                      </a:r>
                    </a:p>
                  </a:txBody>
                  <a:tcPr marL="6350" marR="6350" marT="6350" marB="0" anchor="b">
                    <a:lnL>
                      <a:noFill/>
                    </a:lnL>
                    <a:lnR>
                      <a:noFill/>
                    </a:lnR>
                    <a:lnT>
                      <a:noFill/>
                    </a:lnT>
                    <a:lnB>
                      <a:noFill/>
                    </a:lnB>
                  </a:tcPr>
                </a:tc>
                <a:extLst>
                  <a:ext uri="{0D108BD9-81ED-4DB2-BD59-A6C34878D82A}">
                    <a16:rowId xmlns:a16="http://schemas.microsoft.com/office/drawing/2014/main" val="2477729805"/>
                  </a:ext>
                </a:extLst>
              </a:tr>
              <a:tr h="323131">
                <a:tc>
                  <a:txBody>
                    <a:bodyPr/>
                    <a:lstStyle/>
                    <a:p>
                      <a:pPr algn="l" fontAlgn="b"/>
                      <a:r>
                        <a:rPr lang="de-DE" sz="2000" b="0" i="0" u="none" strike="noStrike" dirty="0">
                          <a:solidFill>
                            <a:srgbClr val="000000"/>
                          </a:solidFill>
                          <a:effectLst/>
                          <a:latin typeface="Calibri" panose="020F0502020204030204" pitchFamily="34" charset="0"/>
                        </a:rPr>
                        <a:t>Perkin Elmer</a:t>
                      </a:r>
                    </a:p>
                  </a:txBody>
                  <a:tcPr marL="6350" marR="6350" marT="6350" marB="0" anchor="b">
                    <a:lnL>
                      <a:noFill/>
                    </a:lnL>
                    <a:lnR>
                      <a:noFill/>
                    </a:lnR>
                    <a:lnT>
                      <a:noFill/>
                    </a:lnT>
                    <a:lnB>
                      <a:noFill/>
                    </a:lnB>
                  </a:tcPr>
                </a:tc>
                <a:extLst>
                  <a:ext uri="{0D108BD9-81ED-4DB2-BD59-A6C34878D82A}">
                    <a16:rowId xmlns:a16="http://schemas.microsoft.com/office/drawing/2014/main" val="2228761892"/>
                  </a:ext>
                </a:extLst>
              </a:tr>
              <a:tr h="323131">
                <a:tc>
                  <a:txBody>
                    <a:bodyPr/>
                    <a:lstStyle/>
                    <a:p>
                      <a:pPr algn="l" fontAlgn="b"/>
                      <a:r>
                        <a:rPr lang="de-DE" sz="2000" b="0" i="0" u="none" strike="noStrike" dirty="0">
                          <a:solidFill>
                            <a:srgbClr val="000000"/>
                          </a:solidFill>
                          <a:effectLst/>
                          <a:latin typeface="Calibri" panose="020F0502020204030204" pitchFamily="34" charset="0"/>
                        </a:rPr>
                        <a:t>Qiagen</a:t>
                      </a:r>
                    </a:p>
                  </a:txBody>
                  <a:tcPr marL="6350" marR="6350" marT="6350" marB="0" anchor="b">
                    <a:lnL>
                      <a:noFill/>
                    </a:lnL>
                    <a:lnR>
                      <a:noFill/>
                    </a:lnR>
                    <a:lnT>
                      <a:noFill/>
                    </a:lnT>
                    <a:lnB>
                      <a:noFill/>
                    </a:lnB>
                  </a:tcPr>
                </a:tc>
                <a:extLst>
                  <a:ext uri="{0D108BD9-81ED-4DB2-BD59-A6C34878D82A}">
                    <a16:rowId xmlns:a16="http://schemas.microsoft.com/office/drawing/2014/main" val="1792775609"/>
                  </a:ext>
                </a:extLst>
              </a:tr>
              <a:tr h="323131">
                <a:tc>
                  <a:txBody>
                    <a:bodyPr/>
                    <a:lstStyle/>
                    <a:p>
                      <a:pPr algn="l" fontAlgn="b"/>
                      <a:r>
                        <a:rPr lang="de-DE" sz="2000" b="0" i="0" u="none" strike="noStrike" dirty="0">
                          <a:solidFill>
                            <a:srgbClr val="000000"/>
                          </a:solidFill>
                          <a:effectLst/>
                          <a:latin typeface="Calibri" panose="020F0502020204030204" pitchFamily="34" charset="0"/>
                        </a:rPr>
                        <a:t>Biotechne</a:t>
                      </a:r>
                    </a:p>
                  </a:txBody>
                  <a:tcPr marL="6350" marR="6350" marT="6350" marB="0" anchor="b">
                    <a:lnL>
                      <a:noFill/>
                    </a:lnL>
                    <a:lnR>
                      <a:noFill/>
                    </a:lnR>
                    <a:lnT>
                      <a:noFill/>
                    </a:lnT>
                    <a:lnB>
                      <a:noFill/>
                    </a:lnB>
                  </a:tcPr>
                </a:tc>
                <a:extLst>
                  <a:ext uri="{0D108BD9-81ED-4DB2-BD59-A6C34878D82A}">
                    <a16:rowId xmlns:a16="http://schemas.microsoft.com/office/drawing/2014/main" val="1448495968"/>
                  </a:ext>
                </a:extLst>
              </a:tr>
              <a:tr h="323131">
                <a:tc>
                  <a:txBody>
                    <a:bodyPr/>
                    <a:lstStyle/>
                    <a:p>
                      <a:pPr algn="l" fontAlgn="b"/>
                      <a:r>
                        <a:rPr lang="de-DE" sz="2000" b="0" i="0" u="none" strike="noStrike" dirty="0">
                          <a:solidFill>
                            <a:srgbClr val="000000"/>
                          </a:solidFill>
                          <a:effectLst/>
                          <a:latin typeface="Calibri" panose="020F0502020204030204" pitchFamily="34" charset="0"/>
                        </a:rPr>
                        <a:t>Promega</a:t>
                      </a:r>
                    </a:p>
                  </a:txBody>
                  <a:tcPr marL="6350" marR="6350" marT="6350" marB="0" anchor="b">
                    <a:lnL>
                      <a:noFill/>
                    </a:lnL>
                    <a:lnR>
                      <a:noFill/>
                    </a:lnR>
                    <a:lnT>
                      <a:noFill/>
                    </a:lnT>
                    <a:lnB>
                      <a:noFill/>
                    </a:lnB>
                  </a:tcPr>
                </a:tc>
                <a:extLst>
                  <a:ext uri="{0D108BD9-81ED-4DB2-BD59-A6C34878D82A}">
                    <a16:rowId xmlns:a16="http://schemas.microsoft.com/office/drawing/2014/main" val="1959215764"/>
                  </a:ext>
                </a:extLst>
              </a:tr>
              <a:tr h="323131">
                <a:tc>
                  <a:txBody>
                    <a:bodyPr/>
                    <a:lstStyle/>
                    <a:p>
                      <a:pPr algn="l" fontAlgn="b"/>
                      <a:r>
                        <a:rPr lang="de-DE" sz="2000" b="0" i="0" u="none" strike="noStrike" dirty="0">
                          <a:solidFill>
                            <a:srgbClr val="000000"/>
                          </a:solidFill>
                          <a:effectLst/>
                          <a:latin typeface="Calibri" panose="020F0502020204030204" pitchFamily="34" charset="0"/>
                        </a:rPr>
                        <a:t>Luminex</a:t>
                      </a:r>
                    </a:p>
                  </a:txBody>
                  <a:tcPr marL="6350" marR="6350" marT="6350" marB="0" anchor="b">
                    <a:lnL>
                      <a:noFill/>
                    </a:lnL>
                    <a:lnR>
                      <a:noFill/>
                    </a:lnR>
                    <a:lnT>
                      <a:noFill/>
                    </a:lnT>
                    <a:lnB>
                      <a:noFill/>
                    </a:lnB>
                  </a:tcPr>
                </a:tc>
                <a:extLst>
                  <a:ext uri="{0D108BD9-81ED-4DB2-BD59-A6C34878D82A}">
                    <a16:rowId xmlns:a16="http://schemas.microsoft.com/office/drawing/2014/main" val="2002295371"/>
                  </a:ext>
                </a:extLst>
              </a:tr>
              <a:tr h="323131">
                <a:tc>
                  <a:txBody>
                    <a:bodyPr/>
                    <a:lstStyle/>
                    <a:p>
                      <a:pPr algn="l" fontAlgn="b"/>
                      <a:r>
                        <a:rPr lang="de-DE" sz="2000" b="0" i="0" u="none" strike="noStrike" dirty="0">
                          <a:solidFill>
                            <a:srgbClr val="000000"/>
                          </a:solidFill>
                          <a:effectLst/>
                          <a:latin typeface="Calibri" panose="020F0502020204030204" pitchFamily="34" charset="0"/>
                        </a:rPr>
                        <a:t>Pacific Biosciences</a:t>
                      </a:r>
                    </a:p>
                  </a:txBody>
                  <a:tcPr marL="6350" marR="6350" marT="6350" marB="0" anchor="b">
                    <a:lnL>
                      <a:noFill/>
                    </a:lnL>
                    <a:lnR>
                      <a:noFill/>
                    </a:lnR>
                    <a:lnT>
                      <a:noFill/>
                    </a:lnT>
                    <a:lnB>
                      <a:noFill/>
                    </a:lnB>
                  </a:tcPr>
                </a:tc>
                <a:extLst>
                  <a:ext uri="{0D108BD9-81ED-4DB2-BD59-A6C34878D82A}">
                    <a16:rowId xmlns:a16="http://schemas.microsoft.com/office/drawing/2014/main" val="2479916455"/>
                  </a:ext>
                </a:extLst>
              </a:tr>
              <a:tr h="323131">
                <a:tc>
                  <a:txBody>
                    <a:bodyPr/>
                    <a:lstStyle/>
                    <a:p>
                      <a:pPr algn="l" fontAlgn="b"/>
                      <a:r>
                        <a:rPr lang="en-US" sz="2000" b="0" i="0" u="none" strike="noStrike" dirty="0">
                          <a:solidFill>
                            <a:srgbClr val="000000"/>
                          </a:solidFill>
                          <a:effectLst/>
                          <a:latin typeface="Calibri" panose="020F0502020204030204" pitchFamily="34" charset="0"/>
                        </a:rPr>
                        <a:t>Roche Applied (part of IVD)</a:t>
                      </a:r>
                    </a:p>
                  </a:txBody>
                  <a:tcPr marL="6350" marR="6350" marT="6350" marB="0" anchor="b">
                    <a:lnL>
                      <a:noFill/>
                    </a:lnL>
                    <a:lnR>
                      <a:noFill/>
                    </a:lnR>
                    <a:lnT>
                      <a:noFill/>
                    </a:lnT>
                    <a:lnB>
                      <a:noFill/>
                    </a:lnB>
                  </a:tcPr>
                </a:tc>
                <a:extLst>
                  <a:ext uri="{0D108BD9-81ED-4DB2-BD59-A6C34878D82A}">
                    <a16:rowId xmlns:a16="http://schemas.microsoft.com/office/drawing/2014/main" val="13881044"/>
                  </a:ext>
                </a:extLst>
              </a:tr>
            </a:tbl>
          </a:graphicData>
        </a:graphic>
      </p:graphicFrame>
    </p:spTree>
    <p:extLst>
      <p:ext uri="{BB962C8B-B14F-4D97-AF65-F5344CB8AC3E}">
        <p14:creationId xmlns:p14="http://schemas.microsoft.com/office/powerpoint/2010/main" val="247472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98184" y="6143675"/>
            <a:ext cx="1551138" cy="286181"/>
          </a:xfrm>
        </p:spPr>
        <p:txBody>
          <a:bodyPr/>
          <a:lstStyle/>
          <a:p>
            <a:r>
              <a:rPr lang="de-DE" sz="1800" b="0" i="0" u="none" strike="noStrike" baseline="0" dirty="0">
                <a:solidFill>
                  <a:srgbClr val="548335"/>
                </a:solidFill>
              </a:rPr>
              <a:t>22. April 2021 I 10:30 – 12:30</a:t>
            </a:r>
            <a:endParaRPr lang="de-DE" sz="1800" dirty="0"/>
          </a:p>
          <a:p>
            <a:endParaRPr lang="de-DE" sz="1800" dirty="0">
              <a:solidFill>
                <a:schemeClr val="tx1"/>
              </a:solidFill>
            </a:endParaRPr>
          </a:p>
        </p:txBody>
      </p:sp>
      <p:sp>
        <p:nvSpPr>
          <p:cNvPr id="7" name="Titel 5"/>
          <p:cNvSpPr>
            <a:spLocks noGrp="1"/>
          </p:cNvSpPr>
          <p:nvPr>
            <p:ph type="title"/>
          </p:nvPr>
        </p:nvSpPr>
        <p:spPr>
          <a:xfrm>
            <a:off x="2049322" y="125348"/>
            <a:ext cx="6392930" cy="479770"/>
          </a:xfrm>
        </p:spPr>
        <p:txBody>
          <a:bodyPr anchor="t">
            <a:normAutofit fontScale="90000"/>
          </a:bodyPr>
          <a:lstStyle/>
          <a:p>
            <a:pPr algn="ctr"/>
            <a:r>
              <a:rPr lang="en-US" sz="2400" b="0" i="0" u="none" strike="noStrike" baseline="0" dirty="0">
                <a:solidFill>
                  <a:srgbClr val="548335"/>
                </a:solidFill>
              </a:rPr>
              <a:t>Covid-19 – An Accelerator for Diagnostics?</a:t>
            </a:r>
            <a:br>
              <a:rPr lang="en-US" sz="2400" b="0" i="0" u="none" strike="noStrike" baseline="0" dirty="0">
                <a:solidFill>
                  <a:srgbClr val="548335"/>
                </a:solidFill>
              </a:rPr>
            </a:br>
            <a:endParaRPr lang="en-US" dirty="0"/>
          </a:p>
        </p:txBody>
      </p:sp>
      <p:sp>
        <p:nvSpPr>
          <p:cNvPr id="21" name="Content Placeholder 3">
            <a:extLst>
              <a:ext uri="{FF2B5EF4-FFF2-40B4-BE49-F238E27FC236}">
                <a16:creationId xmlns:a16="http://schemas.microsoft.com/office/drawing/2014/main" id="{FFEA750E-EA06-4C90-B08A-48B2D753180E}"/>
              </a:ext>
            </a:extLst>
          </p:cNvPr>
          <p:cNvSpPr txBox="1">
            <a:spLocks/>
          </p:cNvSpPr>
          <p:nvPr/>
        </p:nvSpPr>
        <p:spPr>
          <a:xfrm>
            <a:off x="3370521" y="5969329"/>
            <a:ext cx="5754062" cy="855463"/>
          </a:xfrm>
          <a:prstGeom prst="rect">
            <a:avLst/>
          </a:prstGeom>
          <a:solidFill>
            <a:schemeClr val="accent3">
              <a:lumMod val="95000"/>
            </a:schemeClr>
          </a:solidFill>
        </p:spPr>
        <p:txBody>
          <a:bodyPr vert="horz" lIns="91440" tIns="45720" rIns="91440" bIns="45720" rtlCol="0" anchor="ctr">
            <a:noAutofit/>
          </a:bodyPr>
          <a:lstStyle>
            <a:lvl1pPr marL="342900" indent="-3429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1pPr>
            <a:lvl2pPr marL="742950" indent="-28575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2pPr>
            <a:lvl3pPr marL="11430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3pPr>
            <a:lvl4pPr marL="16002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4pPr>
            <a:lvl5pPr marL="2057400" indent="-228600" algn="l" defTabSz="457200" rtl="0" eaLnBrk="1" latinLnBrk="0" hangingPunct="1">
              <a:spcBef>
                <a:spcPct val="20000"/>
              </a:spcBef>
              <a:buClr>
                <a:schemeClr val="tx2"/>
              </a:buClr>
              <a:buFont typeface="Arial"/>
              <a:buChar char="•"/>
              <a:defRPr sz="15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548335"/>
                </a:solidFill>
                <a:effectLst/>
                <a:uLnTx/>
                <a:uFillTx/>
                <a:latin typeface="Calibri"/>
                <a:ea typeface="+mn-ea"/>
                <a:cs typeface="+mn-cs"/>
              </a:rPr>
              <a:t>Dr. Peter Quick </a:t>
            </a:r>
            <a:r>
              <a:rPr kumimoji="0" lang="de-DE" sz="1800" b="0" i="0" u="none" strike="noStrike" kern="1200" cap="none" spc="0" normalizeH="0" baseline="0" noProof="0" dirty="0">
                <a:ln>
                  <a:noFill/>
                </a:ln>
                <a:solidFill>
                  <a:srgbClr val="548335"/>
                </a:solidFill>
                <a:effectLst/>
                <a:uLnTx/>
                <a:uFillTx/>
                <a:latin typeface="Calibri"/>
                <a:ea typeface="+mn-ea"/>
                <a:cs typeface="+mn-cs"/>
              </a:rPr>
              <a:t>I Forum MedTech Pharma e.V.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8335"/>
                </a:solidFill>
                <a:effectLst/>
                <a:uLnTx/>
                <a:uFillTx/>
                <a:latin typeface="Calibri"/>
                <a:ea typeface="+mn-ea"/>
                <a:cs typeface="+mn-cs"/>
              </a:rPr>
              <a:t>Session: Innovative Therapeutics and Trends in Diagnostics with Updates from IVDR –</a:t>
            </a:r>
          </a:p>
        </p:txBody>
      </p:sp>
      <p:graphicFrame>
        <p:nvGraphicFramePr>
          <p:cNvPr id="5" name="Diagramm 4">
            <a:extLst>
              <a:ext uri="{FF2B5EF4-FFF2-40B4-BE49-F238E27FC236}">
                <a16:creationId xmlns:a16="http://schemas.microsoft.com/office/drawing/2014/main" id="{E7B92EB0-6F73-425E-9E72-1D9E53647AAC}"/>
              </a:ext>
            </a:extLst>
          </p:cNvPr>
          <p:cNvGraphicFramePr>
            <a:graphicFrameLocks/>
          </p:cNvGraphicFramePr>
          <p:nvPr>
            <p:extLst>
              <p:ext uri="{D42A27DB-BD31-4B8C-83A1-F6EECF244321}">
                <p14:modId xmlns:p14="http://schemas.microsoft.com/office/powerpoint/2010/main" val="2434857732"/>
              </p:ext>
            </p:extLst>
          </p:nvPr>
        </p:nvGraphicFramePr>
        <p:xfrm>
          <a:off x="0" y="845003"/>
          <a:ext cx="9144000" cy="51534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9308062"/>
      </p:ext>
    </p:extLst>
  </p:cSld>
  <p:clrMapOvr>
    <a:masterClrMapping/>
  </p:clrMapOvr>
</p:sld>
</file>

<file path=ppt/theme/theme1.xml><?xml version="1.0" encoding="utf-8"?>
<a:theme xmlns:a="http://schemas.openxmlformats.org/drawingml/2006/main" name="Office-Design">
  <a:themeElements>
    <a:clrScheme name="Benutzerdefiniert 1">
      <a:dk1>
        <a:sysClr val="windowText" lastClr="000000"/>
      </a:dk1>
      <a:lt1>
        <a:sysClr val="window" lastClr="FFFFFF"/>
      </a:lt1>
      <a:dk2>
        <a:srgbClr val="0E6826"/>
      </a:dk2>
      <a:lt2>
        <a:srgbClr val="EEECE1"/>
      </a:lt2>
      <a:accent1>
        <a:srgbClr val="26AADB"/>
      </a:accent1>
      <a:accent2>
        <a:srgbClr val="9A8F83"/>
      </a:accent2>
      <a:accent3>
        <a:srgbClr val="FFFFFF"/>
      </a:accent3>
      <a:accent4>
        <a:srgbClr val="FFFFFF"/>
      </a:accent4>
      <a:accent5>
        <a:srgbClr val="FFFFFF"/>
      </a:accent5>
      <a:accent6>
        <a:srgbClr val="FFFFFF"/>
      </a:accent6>
      <a:hlink>
        <a:srgbClr val="26AADB"/>
      </a:hlink>
      <a:folHlink>
        <a:srgbClr val="2192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3704</Words>
  <Application>Microsoft Macintosh PowerPoint</Application>
  <PresentationFormat>Bildschirmpräsentation (4:3)</PresentationFormat>
  <Paragraphs>337</Paragraphs>
  <Slides>27</Slides>
  <Notes>26</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27</vt:i4>
      </vt:variant>
    </vt:vector>
  </HeadingPairs>
  <TitlesOfParts>
    <vt:vector size="34" baseType="lpstr">
      <vt:lpstr>Arial</vt:lpstr>
      <vt:lpstr>Calibri</vt:lpstr>
      <vt:lpstr>Cambria</vt:lpstr>
      <vt:lpstr>DIN Next Rounded LT Pro</vt:lpstr>
      <vt:lpstr>Times New Roman</vt:lpstr>
      <vt:lpstr>Office-Design</vt:lpstr>
      <vt:lpstr>Acrobat Document</vt:lpstr>
      <vt:lpstr>Covid-19 – An Accelerator for Diagnostics? </vt:lpstr>
      <vt:lpstr>Covid-19 – An Accelerator for Diagnostics? </vt:lpstr>
      <vt:lpstr>Covid-19 – An Accelerator for Diagnostics? </vt:lpstr>
      <vt:lpstr>Ausschuss Marktforschung der FA LSR</vt:lpstr>
      <vt:lpstr>Covid-19 – An Accelerator for Diagnostics? </vt:lpstr>
      <vt:lpstr>Covid-19 – An Accelerator for Diagnostics? </vt:lpstr>
      <vt:lpstr>Covid-19 – An Accelerator for Diagnostics? </vt:lpstr>
      <vt:lpstr>Covid-19 – An Accelerator for Diagnostics? </vt:lpstr>
      <vt:lpstr>Covid-19 – An Accelerator for Diagnostics? </vt:lpstr>
      <vt:lpstr>Covid-19 – An Accelerator for Diagnostics? </vt:lpstr>
      <vt:lpstr>Covid-19 – An Accelerator for Diagnostics? </vt:lpstr>
      <vt:lpstr>Covid-19 – An Accelerator for Diagnostics? </vt:lpstr>
      <vt:lpstr>Covid-19 – An Accelerator for Diagnostics? </vt:lpstr>
      <vt:lpstr>Covid-19 – An Accelerator for Diagnostics? </vt:lpstr>
      <vt:lpstr>Covid-19 – An Accelerator for Diagnostics? </vt:lpstr>
      <vt:lpstr>Covid-19 – An Accelerator for Diagnostics? </vt:lpstr>
      <vt:lpstr>Covid-19 – An Accelerator for Diagnostics? </vt:lpstr>
      <vt:lpstr>Covid-19 – An Accelerator for Diagnostics? YES! </vt:lpstr>
      <vt:lpstr>Covid-19 – An Accelerator for Diagnostics? YES! </vt:lpstr>
      <vt:lpstr>Covid-19 – An Accelerator for Diagnostics? YES! </vt:lpstr>
      <vt:lpstr>Covid-19 – An Accelerator for Diagnostics? YES! </vt:lpstr>
      <vt:lpstr>Covid-19 – An Accelerator for Diagnostics? YES! </vt:lpstr>
      <vt:lpstr>Covid-19 – An Accelerator for Diagnostics? YES! </vt:lpstr>
      <vt:lpstr>Covid-19 – An Accelerator for Diagnostics? YES! </vt:lpstr>
      <vt:lpstr>Covid-19 – An Accelerator for Diagnostics? YES! </vt:lpstr>
      <vt:lpstr>Covid-19 – An Accelerator for Diagnostics? </vt:lpstr>
      <vt:lpstr>Covid-19 – An Accelerator for Diagnostics!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 G</dc:creator>
  <cp:lastModifiedBy>Peter Quick</cp:lastModifiedBy>
  <cp:revision>992</cp:revision>
  <cp:lastPrinted>2021-04-20T17:21:35Z</cp:lastPrinted>
  <dcterms:created xsi:type="dcterms:W3CDTF">2011-11-21T17:10:20Z</dcterms:created>
  <dcterms:modified xsi:type="dcterms:W3CDTF">2021-04-21T16:21:40Z</dcterms:modified>
</cp:coreProperties>
</file>